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41"/>
  </p:notesMasterIdLst>
  <p:sldIdLst>
    <p:sldId id="390" r:id="rId3"/>
    <p:sldId id="391" r:id="rId4"/>
    <p:sldId id="392" r:id="rId5"/>
    <p:sldId id="257" r:id="rId6"/>
    <p:sldId id="262" r:id="rId7"/>
    <p:sldId id="263" r:id="rId8"/>
    <p:sldId id="258" r:id="rId9"/>
    <p:sldId id="259" r:id="rId10"/>
    <p:sldId id="261" r:id="rId11"/>
    <p:sldId id="357" r:id="rId12"/>
    <p:sldId id="393" r:id="rId13"/>
    <p:sldId id="358" r:id="rId14"/>
    <p:sldId id="394" r:id="rId15"/>
    <p:sldId id="395" r:id="rId16"/>
    <p:sldId id="396" r:id="rId17"/>
    <p:sldId id="362" r:id="rId18"/>
    <p:sldId id="397" r:id="rId19"/>
    <p:sldId id="361" r:id="rId20"/>
    <p:sldId id="264" r:id="rId21"/>
    <p:sldId id="265" r:id="rId22"/>
    <p:sldId id="266" r:id="rId23"/>
    <p:sldId id="363" r:id="rId24"/>
    <p:sldId id="364" r:id="rId25"/>
    <p:sldId id="398" r:id="rId26"/>
    <p:sldId id="365" r:id="rId27"/>
    <p:sldId id="382" r:id="rId28"/>
    <p:sldId id="403" r:id="rId29"/>
    <p:sldId id="399" r:id="rId30"/>
    <p:sldId id="400" r:id="rId31"/>
    <p:sldId id="401" r:id="rId32"/>
    <p:sldId id="402" r:id="rId33"/>
    <p:sldId id="272" r:id="rId34"/>
    <p:sldId id="273" r:id="rId35"/>
    <p:sldId id="384" r:id="rId36"/>
    <p:sldId id="385" r:id="rId37"/>
    <p:sldId id="386" r:id="rId38"/>
    <p:sldId id="389" r:id="rId39"/>
    <p:sldId id="387"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55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0" Type="http://schemas.openxmlformats.org/officeDocument/2006/relationships/slide" Target="slides/slide18.xml"/><Relationship Id="rId41" Type="http://schemas.openxmlformats.org/officeDocument/2006/relationships/notesMaster" Target="notesMasters/notesMaster1.xml"/></Relationships>
</file>

<file path=ppt/media/image10.png>
</file>

<file path=ppt/media/image11.png>
</file>

<file path=ppt/media/image12.png>
</file>

<file path=ppt/media/image1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5EC25C-4F2A-472F-9FEA-043FDD953D1C}" type="datetimeFigureOut">
              <a:rPr lang="en-US" smtClean="0"/>
              <a:t>5/2/2024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D7A6CB-BCBB-41CC-8E6C-66EDA551F8C4}" type="slidenum">
              <a:rPr lang="en-US" smtClean="0"/>
              <a:t>‹#›</a:t>
            </a:fld>
            <a:endParaRPr lang="en-US"/>
          </a:p>
        </p:txBody>
      </p:sp>
    </p:spTree>
    <p:extLst>
      <p:ext uri="{BB962C8B-B14F-4D97-AF65-F5344CB8AC3E}">
        <p14:creationId xmlns:p14="http://schemas.microsoft.com/office/powerpoint/2010/main" val="3070713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2982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1950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36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4">
            <a:extLst>
              <a:ext uri="{FF2B5EF4-FFF2-40B4-BE49-F238E27FC236}">
                <a16:creationId xmlns:a16="http://schemas.microsoft.com/office/drawing/2014/main" xmlns="" id="{C775EE98-950C-43AD-9E88-9D3250F1813A}"/>
              </a:ext>
            </a:extLst>
          </p:cNvPr>
          <p:cNvSpPr txBox="1">
            <a:spLocks noGrp="1" noChangeArrowheads="1"/>
          </p:cNvSpPr>
          <p:nvPr/>
        </p:nvSpPr>
        <p:spPr bwMode="auto">
          <a:xfrm>
            <a:off x="-31750" y="6535738"/>
            <a:ext cx="4240213"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003" tIns="0" rIns="18003" bIns="0" anchor="b"/>
          <a:lstStyle>
            <a:lvl1pPr algn="l" defTabSz="863600" latinLnBrk="1">
              <a:defRPr kumimoji="1" sz="2400">
                <a:solidFill>
                  <a:schemeClr val="tx1"/>
                </a:solidFill>
                <a:latin typeface="Times New Roman" panose="02020603050405020304" pitchFamily="18" charset="0"/>
                <a:ea typeface="굴림" panose="020B0600000101010101" pitchFamily="34" charset="-127"/>
              </a:defRPr>
            </a:lvl1pPr>
            <a:lvl2pPr marL="742950" indent="-285750" algn="l" defTabSz="863600" latinLnBrk="1">
              <a:defRPr kumimoji="1" sz="2400">
                <a:solidFill>
                  <a:schemeClr val="tx1"/>
                </a:solidFill>
                <a:latin typeface="Times New Roman" panose="02020603050405020304" pitchFamily="18" charset="0"/>
                <a:ea typeface="굴림" panose="020B0600000101010101" pitchFamily="34" charset="-127"/>
              </a:defRPr>
            </a:lvl2pPr>
            <a:lvl3pPr marL="1143000" indent="-228600" algn="l" defTabSz="863600" latinLnBrk="1">
              <a:defRPr kumimoji="1" sz="2400">
                <a:solidFill>
                  <a:schemeClr val="tx1"/>
                </a:solidFill>
                <a:latin typeface="Times New Roman" panose="02020603050405020304" pitchFamily="18" charset="0"/>
                <a:ea typeface="굴림" panose="020B0600000101010101" pitchFamily="34" charset="-127"/>
              </a:defRPr>
            </a:lvl3pPr>
            <a:lvl4pPr marL="1600200" indent="-228600" algn="l" defTabSz="863600" latinLnBrk="1">
              <a:defRPr kumimoji="1" sz="2400">
                <a:solidFill>
                  <a:schemeClr val="tx1"/>
                </a:solidFill>
                <a:latin typeface="Times New Roman" panose="02020603050405020304" pitchFamily="18" charset="0"/>
                <a:ea typeface="굴림" panose="020B0600000101010101" pitchFamily="34" charset="-127"/>
              </a:defRPr>
            </a:lvl4pPr>
            <a:lvl5pPr marL="2057400" indent="-228600" algn="l" defTabSz="863600" latinLnBrk="1">
              <a:defRPr kumimoji="1" sz="2400">
                <a:solidFill>
                  <a:schemeClr val="tx1"/>
                </a:solidFill>
                <a:latin typeface="Times New Roman" panose="02020603050405020304" pitchFamily="18" charset="0"/>
                <a:ea typeface="굴림" panose="020B0600000101010101" pitchFamily="34" charset="-127"/>
              </a:defRPr>
            </a:lvl5pPr>
            <a:lvl6pPr marL="2514600" indent="-228600" defTabSz="863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2971800" indent="-228600" defTabSz="863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429000" indent="-228600" defTabSz="863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3886200" indent="-228600" defTabSz="863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100000"/>
              </a:lnSpc>
            </a:pPr>
            <a:r>
              <a:rPr kumimoji="0" lang="en-US" altLang="en-US" sz="1000" b="0" i="1"/>
              <a:t>CS252 S05</a:t>
            </a:r>
          </a:p>
        </p:txBody>
      </p:sp>
      <p:sp>
        <p:nvSpPr>
          <p:cNvPr id="117763" name="Rectangle 5">
            <a:extLst>
              <a:ext uri="{FF2B5EF4-FFF2-40B4-BE49-F238E27FC236}">
                <a16:creationId xmlns:a16="http://schemas.microsoft.com/office/drawing/2014/main" xmlns="" id="{F258813F-4429-4073-B086-CBF5BD6C0727}"/>
              </a:ext>
            </a:extLst>
          </p:cNvPr>
          <p:cNvSpPr txBox="1">
            <a:spLocks noGrp="1" noChangeArrowheads="1"/>
          </p:cNvSpPr>
          <p:nvPr/>
        </p:nvSpPr>
        <p:spPr bwMode="auto">
          <a:xfrm>
            <a:off x="5557838" y="6535738"/>
            <a:ext cx="4240212"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003" tIns="0" rIns="18003" bIns="0" anchor="b"/>
          <a:lstStyle>
            <a:lvl1pPr algn="l" defTabSz="863600" latinLnBrk="1">
              <a:defRPr kumimoji="1" sz="2400">
                <a:solidFill>
                  <a:schemeClr val="tx1"/>
                </a:solidFill>
                <a:latin typeface="Times New Roman" panose="02020603050405020304" pitchFamily="18" charset="0"/>
                <a:ea typeface="굴림" panose="020B0600000101010101" pitchFamily="34" charset="-127"/>
              </a:defRPr>
            </a:lvl1pPr>
            <a:lvl2pPr marL="742950" indent="-285750" algn="l" defTabSz="863600" latinLnBrk="1">
              <a:defRPr kumimoji="1" sz="2400">
                <a:solidFill>
                  <a:schemeClr val="tx1"/>
                </a:solidFill>
                <a:latin typeface="Times New Roman" panose="02020603050405020304" pitchFamily="18" charset="0"/>
                <a:ea typeface="굴림" panose="020B0600000101010101" pitchFamily="34" charset="-127"/>
              </a:defRPr>
            </a:lvl2pPr>
            <a:lvl3pPr marL="1143000" indent="-228600" algn="l" defTabSz="863600" latinLnBrk="1">
              <a:defRPr kumimoji="1" sz="2400">
                <a:solidFill>
                  <a:schemeClr val="tx1"/>
                </a:solidFill>
                <a:latin typeface="Times New Roman" panose="02020603050405020304" pitchFamily="18" charset="0"/>
                <a:ea typeface="굴림" panose="020B0600000101010101" pitchFamily="34" charset="-127"/>
              </a:defRPr>
            </a:lvl3pPr>
            <a:lvl4pPr marL="1600200" indent="-228600" algn="l" defTabSz="863600" latinLnBrk="1">
              <a:defRPr kumimoji="1" sz="2400">
                <a:solidFill>
                  <a:schemeClr val="tx1"/>
                </a:solidFill>
                <a:latin typeface="Times New Roman" panose="02020603050405020304" pitchFamily="18" charset="0"/>
                <a:ea typeface="굴림" panose="020B0600000101010101" pitchFamily="34" charset="-127"/>
              </a:defRPr>
            </a:lvl4pPr>
            <a:lvl5pPr marL="2057400" indent="-228600" algn="l" defTabSz="863600" latinLnBrk="1">
              <a:defRPr kumimoji="1" sz="2400">
                <a:solidFill>
                  <a:schemeClr val="tx1"/>
                </a:solidFill>
                <a:latin typeface="Times New Roman" panose="02020603050405020304" pitchFamily="18" charset="0"/>
                <a:ea typeface="굴림" panose="020B0600000101010101" pitchFamily="34" charset="-127"/>
              </a:defRPr>
            </a:lvl5pPr>
            <a:lvl6pPr marL="2514600" indent="-228600" defTabSz="863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2971800" indent="-228600" defTabSz="863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429000" indent="-228600" defTabSz="863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3886200" indent="-228600" defTabSz="863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algn="r" latinLnBrk="0">
              <a:lnSpc>
                <a:spcPct val="100000"/>
              </a:lnSpc>
            </a:pPr>
            <a:fld id="{37D6026F-F67F-4D14-9864-078AC55B4C32}" type="slidenum">
              <a:rPr kumimoji="0" lang="en-US" altLang="en-US" sz="1000" b="0" i="1"/>
              <a:pPr algn="r" latinLnBrk="0">
                <a:lnSpc>
                  <a:spcPct val="100000"/>
                </a:lnSpc>
              </a:pPr>
              <a:t>10</a:t>
            </a:fld>
            <a:endParaRPr kumimoji="0" lang="en-US" altLang="en-US" sz="1000" b="0" i="1"/>
          </a:p>
        </p:txBody>
      </p:sp>
      <p:sp>
        <p:nvSpPr>
          <p:cNvPr id="117764" name="Rectangle 2">
            <a:extLst>
              <a:ext uri="{FF2B5EF4-FFF2-40B4-BE49-F238E27FC236}">
                <a16:creationId xmlns:a16="http://schemas.microsoft.com/office/drawing/2014/main" xmlns="" id="{52861B45-DAC7-4481-A07A-CD7AE2A5866C}"/>
              </a:ext>
            </a:extLst>
          </p:cNvPr>
          <p:cNvSpPr>
            <a:spLocks noGrp="1" noRot="1" noChangeAspect="1" noChangeArrowheads="1" noTextEdit="1"/>
          </p:cNvSpPr>
          <p:nvPr>
            <p:ph type="sldImg"/>
          </p:nvPr>
        </p:nvSpPr>
        <p:spPr>
          <a:xfrm>
            <a:off x="2597150" y="514350"/>
            <a:ext cx="4572000" cy="2571750"/>
          </a:xfrm>
          <a:solidFill>
            <a:srgbClr val="FFFFFF"/>
          </a:solidFill>
          <a:ln w="12700">
            <a:solidFill>
              <a:srgbClr val="000000"/>
            </a:solidFill>
            <a:miter lim="800000"/>
            <a:headEnd/>
            <a:tailEnd/>
          </a:ln>
        </p:spPr>
      </p:sp>
      <p:sp>
        <p:nvSpPr>
          <p:cNvPr id="117765" name="Rectangle 3">
            <a:extLst>
              <a:ext uri="{FF2B5EF4-FFF2-40B4-BE49-F238E27FC236}">
                <a16:creationId xmlns:a16="http://schemas.microsoft.com/office/drawing/2014/main" xmlns="" id="{3494F170-2ED6-4791-A1C0-49B501ADEFCF}"/>
              </a:ext>
            </a:extLst>
          </p:cNvPr>
          <p:cNvSpPr>
            <a:spLocks noGrp="1" noChangeArrowheads="1"/>
          </p:cNvSpPr>
          <p:nvPr>
            <p:ph type="body" idx="1"/>
          </p:nvPr>
        </p:nvSpPr>
        <p:spPr bwMode="auto">
          <a:xfrm>
            <a:off x="1304925" y="3257550"/>
            <a:ext cx="7156450" cy="3086100"/>
          </a:xfrm>
          <a:prstGeom prst="rect">
            <a:avLst/>
          </a:prstGeom>
          <a:solidFill>
            <a:srgbClr val="FFFFFF"/>
          </a:solidFill>
          <a:ln>
            <a:solidFill>
              <a:srgbClr val="000000"/>
            </a:solidFill>
            <a:miter lim="800000"/>
            <a:headEnd/>
            <a:tailEnd/>
          </a:ln>
        </p:spPr>
        <p:txBody>
          <a:bodyPr lIns="95079" tIns="47540" rIns="95079" bIns="47540"/>
          <a:lstStyle/>
          <a:p>
            <a:pPr defTabSz="914400"/>
            <a:endParaRPr lang="en-US" altLang="en-US"/>
          </a:p>
        </p:txBody>
      </p:sp>
    </p:spTree>
    <p:extLst>
      <p:ext uri="{BB962C8B-B14F-4D97-AF65-F5344CB8AC3E}">
        <p14:creationId xmlns:p14="http://schemas.microsoft.com/office/powerpoint/2010/main" val="3479314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D3EE1B-5F5B-4BA2-B955-57564B1650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A7738F4E-B2E5-4A65-86D6-E9BEEE793D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09738CF7-5977-4D5C-8257-783BD8565E93}"/>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5" name="Footer Placeholder 4">
            <a:extLst>
              <a:ext uri="{FF2B5EF4-FFF2-40B4-BE49-F238E27FC236}">
                <a16:creationId xmlns:a16="http://schemas.microsoft.com/office/drawing/2014/main" xmlns="" id="{6D815292-385B-4DA7-925A-F4BE503A73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388C5AC3-CEED-4059-A735-6C2B6A1CA5B0}"/>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1846159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DB4007-F1E8-40B8-8B80-374AC15FA3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5C18A90A-605E-4D5B-AE8C-6615CAD292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06F05A87-6D56-4785-BBE9-2F625397B0AE}"/>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5" name="Footer Placeholder 4">
            <a:extLst>
              <a:ext uri="{FF2B5EF4-FFF2-40B4-BE49-F238E27FC236}">
                <a16:creationId xmlns:a16="http://schemas.microsoft.com/office/drawing/2014/main" xmlns="" id="{71C8C1AC-F9F0-4121-A24D-859183C8F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6678953-2191-4D47-88E3-3D01C286A0CD}"/>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29052373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2EDA286A-72D1-4903-8DB4-E80994894DC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AED8D111-514B-4CB1-A46D-B2CEF8080C8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DAE1D87D-0130-44C9-8030-4DC25C634684}"/>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5" name="Footer Placeholder 4">
            <a:extLst>
              <a:ext uri="{FF2B5EF4-FFF2-40B4-BE49-F238E27FC236}">
                <a16:creationId xmlns:a16="http://schemas.microsoft.com/office/drawing/2014/main" xmlns="" id="{1F5C4539-6A67-45BC-A5E7-838817A024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587EBAB-9E12-4AD9-AD27-9F74758DA3ED}"/>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26069444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10059311" y="877033"/>
            <a:ext cx="1732400" cy="577200"/>
          </a:xfrm>
          <a:prstGeom prst="triangle">
            <a:avLst>
              <a:gd name="adj" fmla="val 32425"/>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latin typeface="Arvo"/>
              <a:ea typeface="Arvo"/>
              <a:cs typeface="Arvo"/>
              <a:sym typeface="Arvo"/>
            </a:endParaRPr>
          </a:p>
        </p:txBody>
      </p:sp>
      <p:grpSp>
        <p:nvGrpSpPr>
          <p:cNvPr id="11" name="Google Shape;11;p2"/>
          <p:cNvGrpSpPr/>
          <p:nvPr/>
        </p:nvGrpSpPr>
        <p:grpSpPr>
          <a:xfrm>
            <a:off x="0" y="-9451"/>
            <a:ext cx="11548531" cy="6867451"/>
            <a:chOff x="0" y="-7088"/>
            <a:chExt cx="8661398" cy="5150588"/>
          </a:xfrm>
        </p:grpSpPr>
        <p:sp>
          <p:nvSpPr>
            <p:cNvPr id="12" name="Google Shape;12;p2"/>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 name="Google Shape;13;p2"/>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grpSp>
      <p:grpSp>
        <p:nvGrpSpPr>
          <p:cNvPr id="14" name="Google Shape;14;p2"/>
          <p:cNvGrpSpPr/>
          <p:nvPr/>
        </p:nvGrpSpPr>
        <p:grpSpPr>
          <a:xfrm rot="10800000" flipH="1">
            <a:off x="2" y="1454351"/>
            <a:ext cx="11796669" cy="3949300"/>
            <a:chOff x="-8178042" y="-4493254"/>
            <a:chExt cx="19483598" cy="6522736"/>
          </a:xfrm>
        </p:grpSpPr>
        <p:sp>
          <p:nvSpPr>
            <p:cNvPr id="15" name="Google Shape;15;p2"/>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sp>
          <p:nvSpPr>
            <p:cNvPr id="16" name="Google Shape;16;p2"/>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grpSp>
      <p:grpSp>
        <p:nvGrpSpPr>
          <p:cNvPr id="17" name="Google Shape;17;p2"/>
          <p:cNvGrpSpPr/>
          <p:nvPr/>
        </p:nvGrpSpPr>
        <p:grpSpPr>
          <a:xfrm>
            <a:off x="4902982" y="5704465"/>
            <a:ext cx="7307772" cy="577328"/>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2"/>
              <p:cNvSpPr/>
              <p:nvPr/>
            </p:nvSpPr>
            <p:spPr>
              <a:xfrm>
                <a:off x="4710175"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22" name="Google Shape;22;p2"/>
          <p:cNvSpPr txBox="1">
            <a:spLocks noGrp="1"/>
          </p:cNvSpPr>
          <p:nvPr>
            <p:ph type="ctrTitle"/>
          </p:nvPr>
        </p:nvSpPr>
        <p:spPr>
          <a:xfrm>
            <a:off x="914400" y="1454333"/>
            <a:ext cx="7157200" cy="39492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400"/>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a:endParaRPr/>
          </a:p>
        </p:txBody>
      </p:sp>
    </p:spTree>
    <p:extLst>
      <p:ext uri="{BB962C8B-B14F-4D97-AF65-F5344CB8AC3E}">
        <p14:creationId xmlns:p14="http://schemas.microsoft.com/office/powerpoint/2010/main" val="11332626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23"/>
        <p:cNvGrpSpPr/>
        <p:nvPr/>
      </p:nvGrpSpPr>
      <p:grpSpPr>
        <a:xfrm>
          <a:off x="0" y="0"/>
          <a:ext cx="0" cy="0"/>
          <a:chOff x="0" y="0"/>
          <a:chExt cx="0" cy="0"/>
        </a:xfrm>
      </p:grpSpPr>
      <p:sp>
        <p:nvSpPr>
          <p:cNvPr id="24" name="Google Shape;24;p3"/>
          <p:cNvSpPr/>
          <p:nvPr/>
        </p:nvSpPr>
        <p:spPr>
          <a:xfrm>
            <a:off x="7596285" y="3514025"/>
            <a:ext cx="1185600" cy="395200"/>
          </a:xfrm>
          <a:prstGeom prst="triangle">
            <a:avLst>
              <a:gd name="adj" fmla="val 32425"/>
            </a:avLst>
          </a:prstGeom>
          <a:solidFill>
            <a:srgbClr val="263248"/>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latin typeface="Arvo"/>
              <a:ea typeface="Arvo"/>
              <a:cs typeface="Arvo"/>
              <a:sym typeface="Arvo"/>
            </a:endParaRPr>
          </a:p>
        </p:txBody>
      </p:sp>
      <p:grpSp>
        <p:nvGrpSpPr>
          <p:cNvPr id="25" name="Google Shape;25;p3"/>
          <p:cNvGrpSpPr/>
          <p:nvPr/>
        </p:nvGrpSpPr>
        <p:grpSpPr>
          <a:xfrm>
            <a:off x="0" y="-9451"/>
            <a:ext cx="11548531" cy="6867451"/>
            <a:chOff x="0" y="-7088"/>
            <a:chExt cx="8661398" cy="5150588"/>
          </a:xfrm>
        </p:grpSpPr>
        <p:sp>
          <p:nvSpPr>
            <p:cNvPr id="26" name="Google Shape;26;p3"/>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3"/>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grpSp>
      <p:grpSp>
        <p:nvGrpSpPr>
          <p:cNvPr id="28" name="Google Shape;28;p3"/>
          <p:cNvGrpSpPr/>
          <p:nvPr/>
        </p:nvGrpSpPr>
        <p:grpSpPr>
          <a:xfrm rot="10800000" flipH="1">
            <a:off x="-2" y="3899768"/>
            <a:ext cx="8785449" cy="2703024"/>
            <a:chOff x="-9894852" y="-4493254"/>
            <a:chExt cx="21200407" cy="6522740"/>
          </a:xfrm>
        </p:grpSpPr>
        <p:sp>
          <p:nvSpPr>
            <p:cNvPr id="29" name="Google Shape;29;p3"/>
            <p:cNvSpPr/>
            <p:nvPr/>
          </p:nvSpPr>
          <p:spPr>
            <a:xfrm>
              <a:off x="-9894852" y="-4493114"/>
              <a:ext cx="146853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grpSp>
      <p:grpSp>
        <p:nvGrpSpPr>
          <p:cNvPr id="31" name="Google Shape;31;p3"/>
          <p:cNvGrpSpPr/>
          <p:nvPr/>
        </p:nvGrpSpPr>
        <p:grpSpPr>
          <a:xfrm>
            <a:off x="9262456" y="5963632"/>
            <a:ext cx="2937107" cy="894393"/>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3"/>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3"/>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39" name="Google Shape;39;p3"/>
          <p:cNvSpPr txBox="1">
            <a:spLocks noGrp="1"/>
          </p:cNvSpPr>
          <p:nvPr>
            <p:ph type="ctrTitle"/>
          </p:nvPr>
        </p:nvSpPr>
        <p:spPr>
          <a:xfrm>
            <a:off x="618033" y="3828197"/>
            <a:ext cx="5459200" cy="1546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endParaRPr/>
          </a:p>
        </p:txBody>
      </p:sp>
      <p:sp>
        <p:nvSpPr>
          <p:cNvPr id="40" name="Google Shape;40;p3"/>
          <p:cNvSpPr txBox="1">
            <a:spLocks noGrp="1"/>
          </p:cNvSpPr>
          <p:nvPr>
            <p:ph type="subTitle" idx="1"/>
          </p:nvPr>
        </p:nvSpPr>
        <p:spPr>
          <a:xfrm>
            <a:off x="618033" y="5300599"/>
            <a:ext cx="5459200" cy="104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5"/>
              </a:buClr>
              <a:buSzPts val="2000"/>
              <a:buNone/>
              <a:defRPr sz="2667">
                <a:solidFill>
                  <a:schemeClr val="accent5"/>
                </a:solidFill>
              </a:defRPr>
            </a:lvl1pPr>
            <a:lvl2pPr lvl="1" rtl="0">
              <a:spcBef>
                <a:spcPts val="1333"/>
              </a:spcBef>
              <a:spcAft>
                <a:spcPts val="0"/>
              </a:spcAft>
              <a:buClr>
                <a:schemeClr val="accent5"/>
              </a:buClr>
              <a:buSzPts val="2000"/>
              <a:buNone/>
              <a:defRPr sz="2667">
                <a:solidFill>
                  <a:schemeClr val="accent5"/>
                </a:solidFill>
              </a:defRPr>
            </a:lvl2pPr>
            <a:lvl3pPr lvl="2" rtl="0">
              <a:spcBef>
                <a:spcPts val="1333"/>
              </a:spcBef>
              <a:spcAft>
                <a:spcPts val="0"/>
              </a:spcAft>
              <a:buClr>
                <a:schemeClr val="accent5"/>
              </a:buClr>
              <a:buSzPts val="2000"/>
              <a:buNone/>
              <a:defRPr sz="2667">
                <a:solidFill>
                  <a:schemeClr val="accent5"/>
                </a:solidFill>
              </a:defRPr>
            </a:lvl3pPr>
            <a:lvl4pPr lvl="3" rtl="0">
              <a:spcBef>
                <a:spcPts val="1333"/>
              </a:spcBef>
              <a:spcAft>
                <a:spcPts val="0"/>
              </a:spcAft>
              <a:buClr>
                <a:schemeClr val="accent5"/>
              </a:buClr>
              <a:buSzPts val="2000"/>
              <a:buNone/>
              <a:defRPr sz="2667">
                <a:solidFill>
                  <a:schemeClr val="accent5"/>
                </a:solidFill>
              </a:defRPr>
            </a:lvl4pPr>
            <a:lvl5pPr lvl="4" rtl="0">
              <a:spcBef>
                <a:spcPts val="1333"/>
              </a:spcBef>
              <a:spcAft>
                <a:spcPts val="0"/>
              </a:spcAft>
              <a:buClr>
                <a:schemeClr val="accent5"/>
              </a:buClr>
              <a:buSzPts val="2000"/>
              <a:buNone/>
              <a:defRPr sz="2667">
                <a:solidFill>
                  <a:schemeClr val="accent5"/>
                </a:solidFill>
              </a:defRPr>
            </a:lvl5pPr>
            <a:lvl6pPr lvl="5" rtl="0">
              <a:spcBef>
                <a:spcPts val="1333"/>
              </a:spcBef>
              <a:spcAft>
                <a:spcPts val="0"/>
              </a:spcAft>
              <a:buClr>
                <a:schemeClr val="accent5"/>
              </a:buClr>
              <a:buSzPts val="2000"/>
              <a:buNone/>
              <a:defRPr sz="2667">
                <a:solidFill>
                  <a:schemeClr val="accent5"/>
                </a:solidFill>
              </a:defRPr>
            </a:lvl6pPr>
            <a:lvl7pPr lvl="6" rtl="0">
              <a:spcBef>
                <a:spcPts val="1333"/>
              </a:spcBef>
              <a:spcAft>
                <a:spcPts val="0"/>
              </a:spcAft>
              <a:buClr>
                <a:schemeClr val="accent5"/>
              </a:buClr>
              <a:buSzPts val="2000"/>
              <a:buNone/>
              <a:defRPr sz="2667">
                <a:solidFill>
                  <a:schemeClr val="accent5"/>
                </a:solidFill>
              </a:defRPr>
            </a:lvl7pPr>
            <a:lvl8pPr lvl="7" rtl="0">
              <a:spcBef>
                <a:spcPts val="1333"/>
              </a:spcBef>
              <a:spcAft>
                <a:spcPts val="0"/>
              </a:spcAft>
              <a:buClr>
                <a:schemeClr val="accent5"/>
              </a:buClr>
              <a:buSzPts val="2000"/>
              <a:buNone/>
              <a:defRPr sz="2667">
                <a:solidFill>
                  <a:schemeClr val="accent5"/>
                </a:solidFill>
              </a:defRPr>
            </a:lvl8pPr>
            <a:lvl9pPr lvl="8" rtl="0">
              <a:spcBef>
                <a:spcPts val="1333"/>
              </a:spcBef>
              <a:spcAft>
                <a:spcPts val="1333"/>
              </a:spcAft>
              <a:buClr>
                <a:schemeClr val="accent5"/>
              </a:buClr>
              <a:buSzPts val="2000"/>
              <a:buNone/>
              <a:defRPr sz="2667">
                <a:solidFill>
                  <a:schemeClr val="accent5"/>
                </a:solidFill>
              </a:defRPr>
            </a:lvl9pPr>
          </a:lstStyle>
          <a:p>
            <a:endParaRPr/>
          </a:p>
        </p:txBody>
      </p:sp>
      <p:sp>
        <p:nvSpPr>
          <p:cNvPr id="41" name="Google Shape;41;p3"/>
          <p:cNvSpPr txBox="1">
            <a:spLocks noGrp="1"/>
          </p:cNvSpPr>
          <p:nvPr>
            <p:ph type="sldNum" idx="12"/>
          </p:nvPr>
        </p:nvSpPr>
        <p:spPr>
          <a:xfrm>
            <a:off x="10157333" y="6182000"/>
            <a:ext cx="1983200" cy="420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870519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61"/>
        <p:cNvGrpSpPr/>
        <p:nvPr/>
      </p:nvGrpSpPr>
      <p:grpSpPr>
        <a:xfrm>
          <a:off x="0" y="0"/>
          <a:ext cx="0" cy="0"/>
          <a:chOff x="0" y="0"/>
          <a:chExt cx="0" cy="0"/>
        </a:xfrm>
      </p:grpSpPr>
      <p:grpSp>
        <p:nvGrpSpPr>
          <p:cNvPr id="62" name="Google Shape;62;p5"/>
          <p:cNvGrpSpPr/>
          <p:nvPr/>
        </p:nvGrpSpPr>
        <p:grpSpPr>
          <a:xfrm>
            <a:off x="9262456" y="5963632"/>
            <a:ext cx="2937107" cy="894393"/>
            <a:chOff x="5575242" y="4472723"/>
            <a:chExt cx="2202830" cy="670795"/>
          </a:xfrm>
        </p:grpSpPr>
        <p:sp>
          <p:nvSpPr>
            <p:cNvPr id="63" name="Google Shape;63;p5"/>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64" name="Google Shape;64;p5"/>
            <p:cNvGrpSpPr/>
            <p:nvPr/>
          </p:nvGrpSpPr>
          <p:grpSpPr>
            <a:xfrm flipH="1">
              <a:off x="5734850" y="4472723"/>
              <a:ext cx="2040837" cy="670795"/>
              <a:chOff x="1297954" y="330075"/>
              <a:chExt cx="5169293" cy="1699506"/>
            </a:xfrm>
          </p:grpSpPr>
          <p:sp>
            <p:nvSpPr>
              <p:cNvPr id="65" name="Google Shape;65;p5"/>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5"/>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7" name="Google Shape;67;p5"/>
            <p:cNvGrpSpPr/>
            <p:nvPr/>
          </p:nvGrpSpPr>
          <p:grpSpPr>
            <a:xfrm flipH="1">
              <a:off x="5578209" y="4646738"/>
              <a:ext cx="2199863" cy="304563"/>
              <a:chOff x="-5827153" y="330075"/>
              <a:chExt cx="12276019" cy="1699569"/>
            </a:xfrm>
          </p:grpSpPr>
          <p:sp>
            <p:nvSpPr>
              <p:cNvPr id="68" name="Google Shape;68;p5"/>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 name="Google Shape;69;p5"/>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70" name="Google Shape;70;p5"/>
          <p:cNvGrpSpPr/>
          <p:nvPr/>
        </p:nvGrpSpPr>
        <p:grpSpPr>
          <a:xfrm>
            <a:off x="-6" y="54"/>
            <a:ext cx="9429907" cy="1769753"/>
            <a:chOff x="-4" y="40"/>
            <a:chExt cx="7072430" cy="1327315"/>
          </a:xfrm>
        </p:grpSpPr>
        <p:sp>
          <p:nvSpPr>
            <p:cNvPr id="71" name="Google Shape;71;p5"/>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grpSp>
          <p:nvGrpSpPr>
            <p:cNvPr id="72" name="Google Shape;72;p5"/>
            <p:cNvGrpSpPr/>
            <p:nvPr/>
          </p:nvGrpSpPr>
          <p:grpSpPr>
            <a:xfrm rot="10800000" flipH="1">
              <a:off x="3" y="40"/>
              <a:ext cx="6756168" cy="1327315"/>
              <a:chOff x="-2168138" y="330075"/>
              <a:chExt cx="8650663" cy="1699506"/>
            </a:xfrm>
          </p:grpSpPr>
          <p:sp>
            <p:nvSpPr>
              <p:cNvPr id="73" name="Google Shape;73;p5"/>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sp>
            <p:nvSpPr>
              <p:cNvPr id="74" name="Google Shape;74;p5"/>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grpSp>
        <p:grpSp>
          <p:nvGrpSpPr>
            <p:cNvPr id="75" name="Google Shape;75;p5"/>
            <p:cNvGrpSpPr/>
            <p:nvPr/>
          </p:nvGrpSpPr>
          <p:grpSpPr>
            <a:xfrm rot="10800000" flipH="1">
              <a:off x="-4" y="381007"/>
              <a:ext cx="7072430" cy="771744"/>
              <a:chOff x="-9092084" y="330075"/>
              <a:chExt cx="15574609" cy="1699501"/>
            </a:xfrm>
          </p:grpSpPr>
          <p:sp>
            <p:nvSpPr>
              <p:cNvPr id="76" name="Google Shape;76;p5"/>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sp>
            <p:nvSpPr>
              <p:cNvPr id="77" name="Google Shape;77;p5"/>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latin typeface="Arvo"/>
                  <a:ea typeface="Arvo"/>
                  <a:cs typeface="Arvo"/>
                  <a:sym typeface="Arvo"/>
                </a:endParaRPr>
              </a:p>
            </p:txBody>
          </p:sp>
        </p:grpSp>
      </p:grpSp>
      <p:sp>
        <p:nvSpPr>
          <p:cNvPr id="78" name="Google Shape;78;p5"/>
          <p:cNvSpPr txBox="1">
            <a:spLocks noGrp="1"/>
          </p:cNvSpPr>
          <p:nvPr>
            <p:ph type="title"/>
          </p:nvPr>
        </p:nvSpPr>
        <p:spPr>
          <a:xfrm>
            <a:off x="1085700" y="523433"/>
            <a:ext cx="7323200" cy="10216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79" name="Google Shape;79;p5"/>
          <p:cNvSpPr txBox="1">
            <a:spLocks noGrp="1"/>
          </p:cNvSpPr>
          <p:nvPr>
            <p:ph type="body" idx="1"/>
          </p:nvPr>
        </p:nvSpPr>
        <p:spPr>
          <a:xfrm>
            <a:off x="1085700" y="1769800"/>
            <a:ext cx="8176800" cy="4194000"/>
          </a:xfrm>
          <a:prstGeom prst="rect">
            <a:avLst/>
          </a:prstGeom>
        </p:spPr>
        <p:txBody>
          <a:bodyPr spcFirstLastPara="1" wrap="square" lIns="91425" tIns="91425" rIns="91425" bIns="91425" anchor="ctr" anchorCtr="0">
            <a:noAutofit/>
          </a:bodyPr>
          <a:lstStyle>
            <a:lvl1pPr marL="609585" lvl="0" indent="-507987">
              <a:spcBef>
                <a:spcPts val="800"/>
              </a:spcBef>
              <a:spcAft>
                <a:spcPts val="0"/>
              </a:spcAft>
              <a:buSzPts val="2400"/>
              <a:buChar char="▰"/>
              <a:defRPr/>
            </a:lvl1pPr>
            <a:lvl2pPr marL="1219170" lvl="1" indent="-507987">
              <a:spcBef>
                <a:spcPts val="1333"/>
              </a:spcBef>
              <a:spcAft>
                <a:spcPts val="0"/>
              </a:spcAft>
              <a:buSzPts val="2400"/>
              <a:buChar char="▻"/>
              <a:defRPr/>
            </a:lvl2pPr>
            <a:lvl3pPr marL="1828754" lvl="2" indent="-507987">
              <a:spcBef>
                <a:spcPts val="1333"/>
              </a:spcBef>
              <a:spcAft>
                <a:spcPts val="0"/>
              </a:spcAft>
              <a:buSzPts val="2400"/>
              <a:buChar char="▻"/>
              <a:defRPr/>
            </a:lvl3pPr>
            <a:lvl4pPr marL="2438339" lvl="3" indent="-507987">
              <a:spcBef>
                <a:spcPts val="1333"/>
              </a:spcBef>
              <a:spcAft>
                <a:spcPts val="0"/>
              </a:spcAft>
              <a:buSzPts val="2400"/>
              <a:buChar char="▻"/>
              <a:defRPr/>
            </a:lvl4pPr>
            <a:lvl5pPr marL="3047924" lvl="4" indent="-507987">
              <a:spcBef>
                <a:spcPts val="1333"/>
              </a:spcBef>
              <a:spcAft>
                <a:spcPts val="0"/>
              </a:spcAft>
              <a:buSzPts val="2400"/>
              <a:buChar char="▻"/>
              <a:defRPr/>
            </a:lvl5pPr>
            <a:lvl6pPr marL="3657509" lvl="5" indent="-507987">
              <a:spcBef>
                <a:spcPts val="1333"/>
              </a:spcBef>
              <a:spcAft>
                <a:spcPts val="0"/>
              </a:spcAft>
              <a:buSzPts val="2400"/>
              <a:buChar char="▻"/>
              <a:defRPr/>
            </a:lvl6pPr>
            <a:lvl7pPr marL="4267093" lvl="6" indent="-507987">
              <a:spcBef>
                <a:spcPts val="1333"/>
              </a:spcBef>
              <a:spcAft>
                <a:spcPts val="0"/>
              </a:spcAft>
              <a:buSzPts val="2400"/>
              <a:buChar char="▻"/>
              <a:defRPr/>
            </a:lvl7pPr>
            <a:lvl8pPr marL="4876678" lvl="7" indent="-507987">
              <a:spcBef>
                <a:spcPts val="1333"/>
              </a:spcBef>
              <a:spcAft>
                <a:spcPts val="0"/>
              </a:spcAft>
              <a:buSzPts val="2400"/>
              <a:buChar char="▻"/>
              <a:defRPr/>
            </a:lvl8pPr>
            <a:lvl9pPr marL="5486263" lvl="8" indent="-507987">
              <a:spcBef>
                <a:spcPts val="1333"/>
              </a:spcBef>
              <a:spcAft>
                <a:spcPts val="1333"/>
              </a:spcAft>
              <a:buSzPts val="2400"/>
              <a:buChar char="▻"/>
              <a:defRPr/>
            </a:lvl9pPr>
          </a:lstStyle>
          <a:p>
            <a:endParaRPr/>
          </a:p>
        </p:txBody>
      </p:sp>
      <p:sp>
        <p:nvSpPr>
          <p:cNvPr id="80" name="Google Shape;80;p5"/>
          <p:cNvSpPr txBox="1">
            <a:spLocks noGrp="1"/>
          </p:cNvSpPr>
          <p:nvPr>
            <p:ph type="sldNum" idx="12"/>
          </p:nvPr>
        </p:nvSpPr>
        <p:spPr>
          <a:xfrm>
            <a:off x="10157333" y="6182000"/>
            <a:ext cx="1983200" cy="420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88005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grpSp>
        <p:nvGrpSpPr>
          <p:cNvPr id="163" name="Google Shape;163;p10"/>
          <p:cNvGrpSpPr/>
          <p:nvPr/>
        </p:nvGrpSpPr>
        <p:grpSpPr>
          <a:xfrm rot="10800000">
            <a:off x="-11" y="-2"/>
            <a:ext cx="2937107" cy="894393"/>
            <a:chOff x="5575242" y="4472723"/>
            <a:chExt cx="2202830" cy="670795"/>
          </a:xfrm>
        </p:grpSpPr>
        <p:sp>
          <p:nvSpPr>
            <p:cNvPr id="164" name="Google Shape;164;p10"/>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65" name="Google Shape;165;p10"/>
            <p:cNvGrpSpPr/>
            <p:nvPr/>
          </p:nvGrpSpPr>
          <p:grpSpPr>
            <a:xfrm flipH="1">
              <a:off x="5734850" y="4472723"/>
              <a:ext cx="2040837" cy="670795"/>
              <a:chOff x="1297954" y="330075"/>
              <a:chExt cx="5169293" cy="1699506"/>
            </a:xfrm>
          </p:grpSpPr>
          <p:sp>
            <p:nvSpPr>
              <p:cNvPr id="166" name="Google Shape;166;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8" name="Google Shape;168;p10"/>
            <p:cNvGrpSpPr/>
            <p:nvPr/>
          </p:nvGrpSpPr>
          <p:grpSpPr>
            <a:xfrm flipH="1">
              <a:off x="5578209" y="4646738"/>
              <a:ext cx="2199863" cy="304563"/>
              <a:chOff x="-5827153" y="330075"/>
              <a:chExt cx="12276019" cy="1699569"/>
            </a:xfrm>
          </p:grpSpPr>
          <p:sp>
            <p:nvSpPr>
              <p:cNvPr id="169" name="Google Shape;169;p10"/>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10"/>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grpSp>
        <p:nvGrpSpPr>
          <p:cNvPr id="171" name="Google Shape;171;p10"/>
          <p:cNvGrpSpPr/>
          <p:nvPr/>
        </p:nvGrpSpPr>
        <p:grpSpPr>
          <a:xfrm>
            <a:off x="9262456" y="5963632"/>
            <a:ext cx="2937107" cy="894393"/>
            <a:chOff x="5575242" y="4472723"/>
            <a:chExt cx="2202830" cy="670795"/>
          </a:xfrm>
        </p:grpSpPr>
        <p:sp>
          <p:nvSpPr>
            <p:cNvPr id="172" name="Google Shape;172;p10"/>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73" name="Google Shape;173;p10"/>
            <p:cNvGrpSpPr/>
            <p:nvPr/>
          </p:nvGrpSpPr>
          <p:grpSpPr>
            <a:xfrm flipH="1">
              <a:off x="5734850" y="4472723"/>
              <a:ext cx="2040837" cy="670795"/>
              <a:chOff x="1297954" y="330075"/>
              <a:chExt cx="5169293" cy="1699506"/>
            </a:xfrm>
          </p:grpSpPr>
          <p:sp>
            <p:nvSpPr>
              <p:cNvPr id="174" name="Google Shape;174;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6" name="Google Shape;176;p10"/>
            <p:cNvGrpSpPr/>
            <p:nvPr/>
          </p:nvGrpSpPr>
          <p:grpSpPr>
            <a:xfrm flipH="1">
              <a:off x="5578209" y="4646738"/>
              <a:ext cx="2199863" cy="304563"/>
              <a:chOff x="-5827153" y="330075"/>
              <a:chExt cx="12276019" cy="1699569"/>
            </a:xfrm>
          </p:grpSpPr>
          <p:sp>
            <p:nvSpPr>
              <p:cNvPr id="177" name="Google Shape;177;p10"/>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10"/>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179" name="Google Shape;179;p10"/>
          <p:cNvSpPr txBox="1">
            <a:spLocks noGrp="1"/>
          </p:cNvSpPr>
          <p:nvPr>
            <p:ph type="sldNum" idx="12"/>
          </p:nvPr>
        </p:nvSpPr>
        <p:spPr>
          <a:xfrm>
            <a:off x="10157333" y="6182000"/>
            <a:ext cx="1983200" cy="420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199293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8967" y="220664"/>
            <a:ext cx="11745384" cy="600075"/>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2114216"/>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9ECB97-3ACD-4477-BE6F-8E62F4D374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44890D7F-1803-40EC-B5CD-6776195DBEA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A2CCE8B-BD7A-4B92-BF12-7CBB41486641}"/>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5" name="Footer Placeholder 4">
            <a:extLst>
              <a:ext uri="{FF2B5EF4-FFF2-40B4-BE49-F238E27FC236}">
                <a16:creationId xmlns:a16="http://schemas.microsoft.com/office/drawing/2014/main" xmlns="" id="{6519272D-B870-4B34-AE1B-80B2D9B9FB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53FB4E4D-FE3B-4ECC-8146-D01B7003F696}"/>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1802540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3DD25F-64B5-41CC-B754-DECE1932E3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774904E6-54FF-46B7-BAFD-11DC16E7238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DCD2B9F5-3A0B-42A1-939F-C4D3D9897CFF}"/>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5" name="Footer Placeholder 4">
            <a:extLst>
              <a:ext uri="{FF2B5EF4-FFF2-40B4-BE49-F238E27FC236}">
                <a16:creationId xmlns:a16="http://schemas.microsoft.com/office/drawing/2014/main" xmlns="" id="{0FD6DB75-6EF5-42CE-BA9B-C41B722817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075F00E-EB60-49C6-B0F2-CEABF7BB4CF0}"/>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1459025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851812-F830-4B1C-BBBD-76BA319306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54B31F8A-B8B1-45C2-9044-33D11391DBC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41CD2DF1-54AD-4897-8078-A96C4E67C20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BF1F5FA2-8A66-4E4D-AD74-DAD127840663}"/>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6" name="Footer Placeholder 5">
            <a:extLst>
              <a:ext uri="{FF2B5EF4-FFF2-40B4-BE49-F238E27FC236}">
                <a16:creationId xmlns:a16="http://schemas.microsoft.com/office/drawing/2014/main" xmlns="" id="{5AB90E19-66BE-41E7-81B1-670B368581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4D8FCAA5-4B63-4152-96F4-29231719FCCB}"/>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3894439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5C3C43A-DB55-4E6F-A730-B8DA529907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08E3D0D7-A37B-4275-90AC-856EC9501E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337AADC0-8AA5-4E59-BFB6-C6FC976A3EC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98D5D4F6-AFB7-40A1-9421-1CB5EB2779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A2B23FB0-B3E3-4A8D-8E3D-24D105F065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2855AA86-3D99-4C2E-8A96-764AB3D58BB3}"/>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8" name="Footer Placeholder 7">
            <a:extLst>
              <a:ext uri="{FF2B5EF4-FFF2-40B4-BE49-F238E27FC236}">
                <a16:creationId xmlns:a16="http://schemas.microsoft.com/office/drawing/2014/main" xmlns="" id="{529FD8DE-8DEF-4AB1-986E-877DC09E29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DC135A32-4499-42A1-9498-D5259AD573D4}"/>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2190971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F8D525-D2BE-421E-B158-067931C0760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6E415DA3-3D4E-4826-B0A8-4D36A461DC93}"/>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4" name="Footer Placeholder 3">
            <a:extLst>
              <a:ext uri="{FF2B5EF4-FFF2-40B4-BE49-F238E27FC236}">
                <a16:creationId xmlns:a16="http://schemas.microsoft.com/office/drawing/2014/main" xmlns="" id="{A0CBB175-9C05-4980-8C18-71306AB2501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211EB241-A58D-4B02-AE08-B6EC808483B1}"/>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3652566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148D6F15-8AC3-4725-9464-4F2CCB737557}"/>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3" name="Footer Placeholder 2">
            <a:extLst>
              <a:ext uri="{FF2B5EF4-FFF2-40B4-BE49-F238E27FC236}">
                <a16:creationId xmlns:a16="http://schemas.microsoft.com/office/drawing/2014/main" xmlns="" id="{871BA8F0-E3BF-48C7-AE7B-46C3D615978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4AC053C3-8FA5-453D-85A9-31115CABA80A}"/>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2728983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0C11AC1-58F4-46D9-91A5-BD7E7D5799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89026488-3043-4186-A715-3F4AD30D1B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050DCBDF-53E9-45BA-98D5-D587A16757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25CA9770-B1A1-47BF-A2B2-DB8A3C96E415}"/>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6" name="Footer Placeholder 5">
            <a:extLst>
              <a:ext uri="{FF2B5EF4-FFF2-40B4-BE49-F238E27FC236}">
                <a16:creationId xmlns:a16="http://schemas.microsoft.com/office/drawing/2014/main" xmlns="" id="{F7D7920E-9FA2-4EF8-AB72-A9D065268B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81F2DE80-0197-427A-879C-C72607325D77}"/>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808755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ABA497-2F77-47BB-9515-8FC4E25E38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A1471006-E0E3-4931-A5D4-516B40EFC5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4D24F9AF-4D0D-487D-B795-C2CF80168C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94629C95-F6A8-4AAD-BC0A-049F40376B85}"/>
              </a:ext>
            </a:extLst>
          </p:cNvPr>
          <p:cNvSpPr>
            <a:spLocks noGrp="1"/>
          </p:cNvSpPr>
          <p:nvPr>
            <p:ph type="dt" sz="half" idx="10"/>
          </p:nvPr>
        </p:nvSpPr>
        <p:spPr/>
        <p:txBody>
          <a:bodyPr/>
          <a:lstStyle/>
          <a:p>
            <a:fld id="{5DE3BB36-1259-4202-9598-FDB83756FB79}" type="datetimeFigureOut">
              <a:rPr lang="en-US" smtClean="0"/>
              <a:t>5/2/2024</a:t>
            </a:fld>
            <a:endParaRPr lang="en-US"/>
          </a:p>
        </p:txBody>
      </p:sp>
      <p:sp>
        <p:nvSpPr>
          <p:cNvPr id="6" name="Footer Placeholder 5">
            <a:extLst>
              <a:ext uri="{FF2B5EF4-FFF2-40B4-BE49-F238E27FC236}">
                <a16:creationId xmlns:a16="http://schemas.microsoft.com/office/drawing/2014/main" xmlns="" id="{96E4F588-AEFB-4DBF-BBFB-B8F8B7A0C9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F05747D-A837-4B6E-820C-14C1BF98D825}"/>
              </a:ext>
            </a:extLst>
          </p:cNvPr>
          <p:cNvSpPr>
            <a:spLocks noGrp="1"/>
          </p:cNvSpPr>
          <p:nvPr>
            <p:ph type="sldNum" sz="quarter" idx="12"/>
          </p:nvPr>
        </p:nvSpPr>
        <p:spPr/>
        <p:txBody>
          <a:bodyPr/>
          <a:lstStyle/>
          <a:p>
            <a:fld id="{9DC8B06A-E516-4E0F-AD31-5FB604D32E17}" type="slidenum">
              <a:rPr lang="en-US" smtClean="0"/>
              <a:t>‹#›</a:t>
            </a:fld>
            <a:endParaRPr lang="en-US"/>
          </a:p>
        </p:txBody>
      </p:sp>
    </p:spTree>
    <p:extLst>
      <p:ext uri="{BB962C8B-B14F-4D97-AF65-F5344CB8AC3E}">
        <p14:creationId xmlns:p14="http://schemas.microsoft.com/office/powerpoint/2010/main" val="1635855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89D03565-688D-4923-B89D-970F037C43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92A8B75A-DAE5-462F-A8D7-22060F802C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BE01ADB-AF80-4CE8-83AF-B2779F56FE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E3BB36-1259-4202-9598-FDB83756FB79}" type="datetimeFigureOut">
              <a:rPr lang="en-US" smtClean="0"/>
              <a:t>5/2/2024</a:t>
            </a:fld>
            <a:endParaRPr lang="en-US"/>
          </a:p>
        </p:txBody>
      </p:sp>
      <p:sp>
        <p:nvSpPr>
          <p:cNvPr id="5" name="Footer Placeholder 4">
            <a:extLst>
              <a:ext uri="{FF2B5EF4-FFF2-40B4-BE49-F238E27FC236}">
                <a16:creationId xmlns:a16="http://schemas.microsoft.com/office/drawing/2014/main" xmlns="" id="{C1D74A6D-B025-4764-AF90-B469789EA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3F59BEFE-1D95-44A8-889D-0046FF8A57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C8B06A-E516-4E0F-AD31-5FB604D32E17}" type="slidenum">
              <a:rPr lang="en-US" smtClean="0"/>
              <a:t>‹#›</a:t>
            </a:fld>
            <a:endParaRPr lang="en-US"/>
          </a:p>
        </p:txBody>
      </p:sp>
    </p:spTree>
    <p:extLst>
      <p:ext uri="{BB962C8B-B14F-4D97-AF65-F5344CB8AC3E}">
        <p14:creationId xmlns:p14="http://schemas.microsoft.com/office/powerpoint/2010/main" val="4675583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85700" y="523433"/>
            <a:ext cx="7011200" cy="10216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1pPr>
            <a:lvl2pPr lvl="1">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2pPr>
            <a:lvl3pPr lvl="2">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3pPr>
            <a:lvl4pPr lvl="3">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4pPr>
            <a:lvl5pPr lvl="4">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5pPr>
            <a:lvl6pPr lvl="5">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6pPr>
            <a:lvl7pPr lvl="6">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7pPr>
            <a:lvl8pPr lvl="7">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8pPr>
            <a:lvl9pPr lvl="8">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1085700" y="1769800"/>
            <a:ext cx="8176800" cy="4194000"/>
          </a:xfrm>
          <a:prstGeom prst="rect">
            <a:avLst/>
          </a:prstGeom>
          <a:noFill/>
          <a:ln>
            <a:noFill/>
          </a:ln>
        </p:spPr>
        <p:txBody>
          <a:bodyPr spcFirstLastPara="1" wrap="square" lIns="91425" tIns="91425" rIns="91425" bIns="91425" anchor="ctr" anchorCtr="0">
            <a:noAutofit/>
          </a:bodyPr>
          <a:lstStyle>
            <a:lvl1pPr marL="457200" lvl="0" indent="-381000">
              <a:spcBef>
                <a:spcPts val="6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10157333" y="6182000"/>
            <a:ext cx="1983200" cy="420800"/>
          </a:xfrm>
          <a:prstGeom prst="rect">
            <a:avLst/>
          </a:prstGeom>
          <a:noFill/>
          <a:ln>
            <a:noFill/>
          </a:ln>
        </p:spPr>
        <p:txBody>
          <a:bodyPr spcFirstLastPara="1" wrap="square" lIns="91425" tIns="91425" rIns="91425" bIns="91425" anchor="ctr" anchorCtr="0">
            <a:noAutofit/>
          </a:bodyPr>
          <a:lstStyle>
            <a:lvl1pPr lvl="0" algn="r">
              <a:buNone/>
              <a:defRPr sz="1600" b="1">
                <a:solidFill>
                  <a:schemeClr val="lt1"/>
                </a:solidFill>
                <a:latin typeface="Roboto Condensed"/>
                <a:ea typeface="Roboto Condensed"/>
                <a:cs typeface="Roboto Condensed"/>
                <a:sym typeface="Roboto Condensed"/>
              </a:defRPr>
            </a:lvl1pPr>
            <a:lvl2pPr lvl="1" algn="r">
              <a:buNone/>
              <a:defRPr sz="1600" b="1">
                <a:solidFill>
                  <a:schemeClr val="lt1"/>
                </a:solidFill>
                <a:latin typeface="Roboto Condensed"/>
                <a:ea typeface="Roboto Condensed"/>
                <a:cs typeface="Roboto Condensed"/>
                <a:sym typeface="Roboto Condensed"/>
              </a:defRPr>
            </a:lvl2pPr>
            <a:lvl3pPr lvl="2" algn="r">
              <a:buNone/>
              <a:defRPr sz="1600" b="1">
                <a:solidFill>
                  <a:schemeClr val="lt1"/>
                </a:solidFill>
                <a:latin typeface="Roboto Condensed"/>
                <a:ea typeface="Roboto Condensed"/>
                <a:cs typeface="Roboto Condensed"/>
                <a:sym typeface="Roboto Condensed"/>
              </a:defRPr>
            </a:lvl3pPr>
            <a:lvl4pPr lvl="3" algn="r">
              <a:buNone/>
              <a:defRPr sz="1600" b="1">
                <a:solidFill>
                  <a:schemeClr val="lt1"/>
                </a:solidFill>
                <a:latin typeface="Roboto Condensed"/>
                <a:ea typeface="Roboto Condensed"/>
                <a:cs typeface="Roboto Condensed"/>
                <a:sym typeface="Roboto Condensed"/>
              </a:defRPr>
            </a:lvl4pPr>
            <a:lvl5pPr lvl="4" algn="r">
              <a:buNone/>
              <a:defRPr sz="1600" b="1">
                <a:solidFill>
                  <a:schemeClr val="lt1"/>
                </a:solidFill>
                <a:latin typeface="Roboto Condensed"/>
                <a:ea typeface="Roboto Condensed"/>
                <a:cs typeface="Roboto Condensed"/>
                <a:sym typeface="Roboto Condensed"/>
              </a:defRPr>
            </a:lvl5pPr>
            <a:lvl6pPr lvl="5" algn="r">
              <a:buNone/>
              <a:defRPr sz="1600" b="1">
                <a:solidFill>
                  <a:schemeClr val="lt1"/>
                </a:solidFill>
                <a:latin typeface="Roboto Condensed"/>
                <a:ea typeface="Roboto Condensed"/>
                <a:cs typeface="Roboto Condensed"/>
                <a:sym typeface="Roboto Condensed"/>
              </a:defRPr>
            </a:lvl6pPr>
            <a:lvl7pPr lvl="6" algn="r">
              <a:buNone/>
              <a:defRPr sz="1600" b="1">
                <a:solidFill>
                  <a:schemeClr val="lt1"/>
                </a:solidFill>
                <a:latin typeface="Roboto Condensed"/>
                <a:ea typeface="Roboto Condensed"/>
                <a:cs typeface="Roboto Condensed"/>
                <a:sym typeface="Roboto Condensed"/>
              </a:defRPr>
            </a:lvl7pPr>
            <a:lvl8pPr lvl="7" algn="r">
              <a:buNone/>
              <a:defRPr sz="1600" b="1">
                <a:solidFill>
                  <a:schemeClr val="lt1"/>
                </a:solidFill>
                <a:latin typeface="Roboto Condensed"/>
                <a:ea typeface="Roboto Condensed"/>
                <a:cs typeface="Roboto Condensed"/>
                <a:sym typeface="Roboto Condensed"/>
              </a:defRPr>
            </a:lvl8pPr>
            <a:lvl9pPr lvl="8" algn="r">
              <a:buNone/>
              <a:defRPr sz="1600" b="1">
                <a:solidFill>
                  <a:schemeClr val="lt1"/>
                </a:solidFill>
                <a:latin typeface="Roboto Condensed"/>
                <a:ea typeface="Roboto Condensed"/>
                <a:cs typeface="Roboto Condensed"/>
                <a:sym typeface="Roboto Condense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15318849"/>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7.xml"/><Relationship Id="rId4" Type="http://schemas.openxmlformats.org/officeDocument/2006/relationships/image" Target="../media/image19.emf"/></Relationships>
</file>

<file path=ppt/slides/_rels/slide3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7.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s>
</file>

<file path=ppt/slides/_rels/slide38.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7.xml"/><Relationship Id="rId5" Type="http://schemas.openxmlformats.org/officeDocument/2006/relationships/image" Target="../media/image2.emf"/><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1"/>
          <p:cNvSpPr txBox="1">
            <a:spLocks noGrp="1"/>
          </p:cNvSpPr>
          <p:nvPr>
            <p:ph type="ctrTitle"/>
          </p:nvPr>
        </p:nvSpPr>
        <p:spPr>
          <a:xfrm>
            <a:off x="-169681" y="1255608"/>
            <a:ext cx="10916238" cy="3949200"/>
          </a:xfrm>
          <a:prstGeom prst="rect">
            <a:avLst/>
          </a:prstGeom>
        </p:spPr>
        <p:txBody>
          <a:bodyPr spcFirstLastPara="1" wrap="square" lIns="121900" tIns="121900" rIns="121900" bIns="121900" anchor="ctr" anchorCtr="0">
            <a:noAutofit/>
          </a:bodyPr>
          <a:lstStyle/>
          <a:p>
            <a:pPr algn="ctr"/>
            <a:r>
              <a:rPr lang="en-US" sz="6000" dirty="0"/>
              <a:t>COMPUTER ORGANIZATION </a:t>
            </a:r>
            <a:br>
              <a:rPr lang="en-US" sz="6000" dirty="0"/>
            </a:br>
            <a:r>
              <a:rPr lang="en-US" sz="6000" dirty="0"/>
              <a:t>&amp; </a:t>
            </a:r>
            <a:br>
              <a:rPr lang="en-US" sz="6000" dirty="0"/>
            </a:br>
            <a:r>
              <a:rPr lang="en-US" sz="6000" dirty="0"/>
              <a:t>ARCHITECTURE</a:t>
            </a:r>
            <a:endParaRPr sz="6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9" name="Slide Number Placeholder 5">
            <a:extLst>
              <a:ext uri="{FF2B5EF4-FFF2-40B4-BE49-F238E27FC236}">
                <a16:creationId xmlns:a16="http://schemas.microsoft.com/office/drawing/2014/main" xmlns="" id="{4C983647-8F0C-4DA9-A3FF-D93E9518A463}"/>
              </a:ext>
            </a:extLst>
          </p:cNvPr>
          <p:cNvSpPr txBox="1">
            <a:spLocks noGrp="1"/>
          </p:cNvSpPr>
          <p:nvPr/>
        </p:nvSpPr>
        <p:spPr bwMode="auto">
          <a:xfrm>
            <a:off x="8077200" y="6248400"/>
            <a:ext cx="2133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l" latinLnBrk="1">
              <a:defRPr kumimoji="1" sz="2400">
                <a:solidFill>
                  <a:schemeClr val="tx1"/>
                </a:solidFill>
                <a:latin typeface="Times New Roman" panose="02020603050405020304" pitchFamily="18" charset="0"/>
                <a:ea typeface="굴림" panose="020B0600000101010101" pitchFamily="34" charset="-127"/>
              </a:defRPr>
            </a:lvl1pPr>
            <a:lvl2pPr marL="742950" indent="-285750" algn="l" latinLnBrk="1">
              <a:defRPr kumimoji="1" sz="2400">
                <a:solidFill>
                  <a:schemeClr val="tx1"/>
                </a:solidFill>
                <a:latin typeface="Times New Roman" panose="02020603050405020304" pitchFamily="18" charset="0"/>
                <a:ea typeface="굴림" panose="020B0600000101010101" pitchFamily="34" charset="-127"/>
              </a:defRPr>
            </a:lvl2pPr>
            <a:lvl3pPr marL="1143000" indent="-228600" algn="l" latinLnBrk="1">
              <a:defRPr kumimoji="1" sz="2400">
                <a:solidFill>
                  <a:schemeClr val="tx1"/>
                </a:solidFill>
                <a:latin typeface="Times New Roman" panose="02020603050405020304" pitchFamily="18" charset="0"/>
                <a:ea typeface="굴림" panose="020B0600000101010101" pitchFamily="34" charset="-127"/>
              </a:defRPr>
            </a:lvl3pPr>
            <a:lvl4pPr marL="1600200" indent="-228600" algn="l" latinLnBrk="1">
              <a:defRPr kumimoji="1" sz="2400">
                <a:solidFill>
                  <a:schemeClr val="tx1"/>
                </a:solidFill>
                <a:latin typeface="Times New Roman" panose="02020603050405020304" pitchFamily="18" charset="0"/>
                <a:ea typeface="굴림" panose="020B0600000101010101" pitchFamily="34" charset="-127"/>
              </a:defRPr>
            </a:lvl4pPr>
            <a:lvl5pPr marL="2057400" indent="-228600" algn="l" latinLnBrk="1">
              <a:defRPr kumimoji="1" sz="2400">
                <a:solidFill>
                  <a:schemeClr val="tx1"/>
                </a:solidFill>
                <a:latin typeface="Times New Roman" panose="02020603050405020304" pitchFamily="18" charset="0"/>
                <a:ea typeface="굴림" panose="020B0600000101010101" pitchFamily="34" charset="-127"/>
              </a:defRPr>
            </a:lvl5pPr>
            <a:lvl6pPr marL="2514600" indent="-228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2971800" indent="-228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429000" indent="-228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3886200" indent="-2286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algn="r" eaLnBrk="1" latinLnBrk="0" hangingPunct="1">
              <a:lnSpc>
                <a:spcPct val="100000"/>
              </a:lnSpc>
            </a:pPr>
            <a:fld id="{D7306112-0785-4114-9F62-F08084ABC958}" type="slidenum">
              <a:rPr kumimoji="0" lang="en-US" altLang="en-US" sz="1200">
                <a:latin typeface="Garamond" panose="02020404030301010803" pitchFamily="18" charset="0"/>
              </a:rPr>
              <a:pPr algn="r" eaLnBrk="1" latinLnBrk="0" hangingPunct="1">
                <a:lnSpc>
                  <a:spcPct val="100000"/>
                </a:lnSpc>
              </a:pPr>
              <a:t>10</a:t>
            </a:fld>
            <a:endParaRPr kumimoji="0" lang="en-US" altLang="en-US" sz="1200">
              <a:latin typeface="Garamond" panose="02020404030301010803" pitchFamily="18" charset="0"/>
            </a:endParaRPr>
          </a:p>
        </p:txBody>
      </p:sp>
      <p:pic>
        <p:nvPicPr>
          <p:cNvPr id="7" name="Picture 6"/>
          <p:cNvPicPr>
            <a:picLocks noChangeAspect="1"/>
          </p:cNvPicPr>
          <p:nvPr/>
        </p:nvPicPr>
        <p:blipFill>
          <a:blip r:embed="rId3"/>
          <a:stretch>
            <a:fillRect/>
          </a:stretch>
        </p:blipFill>
        <p:spPr>
          <a:xfrm>
            <a:off x="-109582" y="172528"/>
            <a:ext cx="11798374" cy="5555412"/>
          </a:xfrm>
          <a:prstGeom prst="rect">
            <a:avLst/>
          </a:prstGeom>
        </p:spPr>
      </p:pic>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13466" y="67105"/>
            <a:ext cx="11501206" cy="6514850"/>
          </a:xfrm>
          <a:prstGeom prst="rect">
            <a:avLst/>
          </a:prstGeom>
        </p:spPr>
      </p:pic>
    </p:spTree>
    <p:extLst>
      <p:ext uri="{BB962C8B-B14F-4D97-AF65-F5344CB8AC3E}">
        <p14:creationId xmlns:p14="http://schemas.microsoft.com/office/powerpoint/2010/main" val="2067714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6301" y="186905"/>
            <a:ext cx="11502876" cy="4222303"/>
          </a:xfrm>
          <a:prstGeom prst="rect">
            <a:avLst/>
          </a:prstGeom>
        </p:spPr>
      </p:pic>
      <p:pic>
        <p:nvPicPr>
          <p:cNvPr id="5" name="Picture 4"/>
          <p:cNvPicPr>
            <a:picLocks noChangeAspect="1"/>
          </p:cNvPicPr>
          <p:nvPr/>
        </p:nvPicPr>
        <p:blipFill>
          <a:blip r:embed="rId3"/>
          <a:stretch>
            <a:fillRect/>
          </a:stretch>
        </p:blipFill>
        <p:spPr>
          <a:xfrm>
            <a:off x="361140" y="4409208"/>
            <a:ext cx="11465675" cy="2448792"/>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13438" y="190320"/>
            <a:ext cx="11680796" cy="6288118"/>
          </a:xfrm>
          <a:prstGeom prst="rect">
            <a:avLst/>
          </a:prstGeom>
        </p:spPr>
      </p:pic>
    </p:spTree>
    <p:extLst>
      <p:ext uri="{BB962C8B-B14F-4D97-AF65-F5344CB8AC3E}">
        <p14:creationId xmlns:p14="http://schemas.microsoft.com/office/powerpoint/2010/main" val="3943479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4285" y="91946"/>
            <a:ext cx="11222968" cy="6567645"/>
          </a:xfrm>
          <a:prstGeom prst="rect">
            <a:avLst/>
          </a:prstGeom>
        </p:spPr>
      </p:pic>
    </p:spTree>
    <p:extLst>
      <p:ext uri="{BB962C8B-B14F-4D97-AF65-F5344CB8AC3E}">
        <p14:creationId xmlns:p14="http://schemas.microsoft.com/office/powerpoint/2010/main" val="81819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7161" y="93743"/>
            <a:ext cx="11806687" cy="2031325"/>
          </a:xfrm>
          <a:prstGeom prst="rect">
            <a:avLst/>
          </a:prstGeom>
        </p:spPr>
        <p:txBody>
          <a:bodyPr wrap="square">
            <a:spAutoFit/>
          </a:bodyPr>
          <a:lstStyle/>
          <a:p>
            <a:r>
              <a:rPr lang="en-US" dirty="0" smtClean="0">
                <a:solidFill>
                  <a:srgbClr val="000000"/>
                </a:solidFill>
                <a:latin typeface="Calibri" panose="020F0502020204030204" pitchFamily="34" charset="0"/>
              </a:rPr>
              <a:t>The </a:t>
            </a:r>
            <a:r>
              <a:rPr lang="en-US" dirty="0">
                <a:solidFill>
                  <a:srgbClr val="000000"/>
                </a:solidFill>
                <a:latin typeface="Calibri" panose="020F0502020204030204" pitchFamily="34" charset="0"/>
              </a:rPr>
              <a:t>program counter </a:t>
            </a:r>
            <a:r>
              <a:rPr lang="en-US" i="1" dirty="0">
                <a:solidFill>
                  <a:srgbClr val="000000"/>
                </a:solidFill>
                <a:latin typeface="Calibri" panose="020F0502020204030204" pitchFamily="34" charset="0"/>
              </a:rPr>
              <a:t>PC </a:t>
            </a:r>
            <a:r>
              <a:rPr lang="en-US" dirty="0">
                <a:solidFill>
                  <a:srgbClr val="000000"/>
                </a:solidFill>
                <a:latin typeface="Calibri" panose="020F0502020204030204" pitchFamily="34" charset="0"/>
              </a:rPr>
              <a:t>points at the address of the next instruction in program. </a:t>
            </a:r>
            <a:endParaRPr lang="en-US" dirty="0" smtClean="0">
              <a:solidFill>
                <a:srgbClr val="000000"/>
              </a:solidFill>
              <a:latin typeface="Calibri" panose="020F0502020204030204" pitchFamily="34" charset="0"/>
            </a:endParaRPr>
          </a:p>
          <a:p>
            <a:endParaRPr lang="en-US" dirty="0" smtClean="0">
              <a:solidFill>
                <a:srgbClr val="000000"/>
              </a:solidFill>
              <a:latin typeface="Calibri" panose="020F0502020204030204" pitchFamily="34" charset="0"/>
            </a:endParaRPr>
          </a:p>
          <a:p>
            <a:r>
              <a:rPr lang="en-US" dirty="0" smtClean="0">
                <a:solidFill>
                  <a:srgbClr val="000000"/>
                </a:solidFill>
                <a:latin typeface="Calibri" panose="020F0502020204030204" pitchFamily="34" charset="0"/>
              </a:rPr>
              <a:t>The </a:t>
            </a:r>
            <a:r>
              <a:rPr lang="en-US" dirty="0">
                <a:solidFill>
                  <a:srgbClr val="000000"/>
                </a:solidFill>
                <a:latin typeface="Calibri" panose="020F0502020204030204" pitchFamily="34" charset="0"/>
              </a:rPr>
              <a:t>address register AR points at an array of data. </a:t>
            </a:r>
            <a:endParaRPr lang="en-US" dirty="0" smtClean="0">
              <a:solidFill>
                <a:srgbClr val="000000"/>
              </a:solidFill>
              <a:latin typeface="Calibri" panose="020F0502020204030204" pitchFamily="34" charset="0"/>
            </a:endParaRPr>
          </a:p>
          <a:p>
            <a:endParaRPr lang="en-US" dirty="0">
              <a:solidFill>
                <a:srgbClr val="000000"/>
              </a:solidFill>
              <a:latin typeface="Calibri" panose="020F0502020204030204" pitchFamily="34" charset="0"/>
            </a:endParaRPr>
          </a:p>
          <a:p>
            <a:r>
              <a:rPr lang="en-US" dirty="0" smtClean="0">
                <a:solidFill>
                  <a:srgbClr val="000000"/>
                </a:solidFill>
                <a:latin typeface="Calibri" panose="020F0502020204030204" pitchFamily="34" charset="0"/>
              </a:rPr>
              <a:t>The </a:t>
            </a:r>
            <a:r>
              <a:rPr lang="en-US" dirty="0">
                <a:solidFill>
                  <a:srgbClr val="000000"/>
                </a:solidFill>
                <a:latin typeface="Calibri" panose="020F0502020204030204" pitchFamily="34" charset="0"/>
              </a:rPr>
              <a:t>stack pointer SP points at the top of the stack. </a:t>
            </a:r>
            <a:endParaRPr lang="en-US" dirty="0" smtClean="0">
              <a:solidFill>
                <a:srgbClr val="000000"/>
              </a:solidFill>
              <a:latin typeface="Calibri" panose="020F0502020204030204" pitchFamily="34" charset="0"/>
            </a:endParaRPr>
          </a:p>
          <a:p>
            <a:endParaRPr lang="en-US" dirty="0">
              <a:solidFill>
                <a:srgbClr val="000000"/>
              </a:solidFill>
              <a:latin typeface="Calibri" panose="020F0502020204030204" pitchFamily="34" charset="0"/>
            </a:endParaRPr>
          </a:p>
          <a:p>
            <a:r>
              <a:rPr lang="en-US" dirty="0" smtClean="0">
                <a:solidFill>
                  <a:srgbClr val="000000"/>
                </a:solidFill>
                <a:latin typeface="Calibri" panose="020F0502020204030204" pitchFamily="34" charset="0"/>
              </a:rPr>
              <a:t>The </a:t>
            </a:r>
            <a:r>
              <a:rPr lang="en-US" dirty="0">
                <a:solidFill>
                  <a:srgbClr val="000000"/>
                </a:solidFill>
                <a:latin typeface="Calibri" panose="020F0502020204030204" pitchFamily="34" charset="0"/>
              </a:rPr>
              <a:t>three registers are connected to a common address bus, and either one can provide an address for memory. </a:t>
            </a:r>
          </a:p>
        </p:txBody>
      </p:sp>
      <p:sp>
        <p:nvSpPr>
          <p:cNvPr id="5" name="Rectangle 4"/>
          <p:cNvSpPr/>
          <p:nvPr/>
        </p:nvSpPr>
        <p:spPr>
          <a:xfrm>
            <a:off x="2001328" y="2021550"/>
            <a:ext cx="7297947" cy="1785104"/>
          </a:xfrm>
          <a:prstGeom prst="rect">
            <a:avLst/>
          </a:prstGeom>
        </p:spPr>
        <p:txBody>
          <a:bodyPr wrap="square">
            <a:spAutoFit/>
          </a:bodyPr>
          <a:lstStyle/>
          <a:p>
            <a:endParaRPr lang="en-US" sz="2000" dirty="0">
              <a:solidFill>
                <a:srgbClr val="000000"/>
              </a:solidFill>
              <a:latin typeface="Calibri" panose="020F0502020204030204" pitchFamily="34" charset="0"/>
            </a:endParaRPr>
          </a:p>
          <a:p>
            <a:r>
              <a:rPr lang="en-US" dirty="0" smtClean="0">
                <a:solidFill>
                  <a:srgbClr val="000000"/>
                </a:solidFill>
                <a:latin typeface="Calibri" panose="020F0502020204030204" pitchFamily="34" charset="0"/>
              </a:rPr>
              <a:t>1) PC </a:t>
            </a:r>
            <a:r>
              <a:rPr lang="en-US" dirty="0">
                <a:solidFill>
                  <a:srgbClr val="000000"/>
                </a:solidFill>
                <a:latin typeface="Calibri" panose="020F0502020204030204" pitchFamily="34" charset="0"/>
              </a:rPr>
              <a:t>is used during the fetch phase to read an instruction</a:t>
            </a:r>
            <a:r>
              <a:rPr lang="en-US" dirty="0" smtClean="0">
                <a:solidFill>
                  <a:srgbClr val="000000"/>
                </a:solidFill>
                <a:latin typeface="Calibri" panose="020F0502020204030204" pitchFamily="34" charset="0"/>
              </a:rPr>
              <a:t>.</a:t>
            </a:r>
          </a:p>
          <a:p>
            <a:r>
              <a:rPr lang="en-US" dirty="0" smtClean="0">
                <a:solidFill>
                  <a:srgbClr val="000000"/>
                </a:solidFill>
                <a:latin typeface="Calibri" panose="020F0502020204030204" pitchFamily="34" charset="0"/>
              </a:rPr>
              <a:t> </a:t>
            </a:r>
            <a:endParaRPr lang="en-US" dirty="0">
              <a:solidFill>
                <a:srgbClr val="000000"/>
              </a:solidFill>
              <a:latin typeface="Calibri" panose="020F0502020204030204" pitchFamily="34" charset="0"/>
            </a:endParaRPr>
          </a:p>
          <a:p>
            <a:r>
              <a:rPr lang="en-US" dirty="0" smtClean="0">
                <a:solidFill>
                  <a:srgbClr val="000000"/>
                </a:solidFill>
                <a:latin typeface="Calibri" panose="020F0502020204030204" pitchFamily="34" charset="0"/>
              </a:rPr>
              <a:t>2) AR </a:t>
            </a:r>
            <a:r>
              <a:rPr lang="en-US" dirty="0">
                <a:solidFill>
                  <a:srgbClr val="000000"/>
                </a:solidFill>
                <a:latin typeface="Calibri" panose="020F0502020204030204" pitchFamily="34" charset="0"/>
              </a:rPr>
              <a:t>is used during the exec phase to read an operand. </a:t>
            </a:r>
            <a:endParaRPr lang="en-US" dirty="0" smtClean="0">
              <a:solidFill>
                <a:srgbClr val="000000"/>
              </a:solidFill>
              <a:latin typeface="Calibri" panose="020F0502020204030204" pitchFamily="34" charset="0"/>
            </a:endParaRPr>
          </a:p>
          <a:p>
            <a:endParaRPr lang="en-US" dirty="0">
              <a:solidFill>
                <a:srgbClr val="000000"/>
              </a:solidFill>
              <a:latin typeface="Calibri" panose="020F0502020204030204" pitchFamily="34" charset="0"/>
            </a:endParaRPr>
          </a:p>
          <a:p>
            <a:r>
              <a:rPr lang="en-US" i="1" dirty="0" smtClean="0">
                <a:solidFill>
                  <a:srgbClr val="000000"/>
                </a:solidFill>
                <a:latin typeface="Calibri" panose="020F0502020204030204" pitchFamily="34" charset="0"/>
              </a:rPr>
              <a:t>3) SP </a:t>
            </a:r>
            <a:r>
              <a:rPr lang="en-US" dirty="0">
                <a:solidFill>
                  <a:srgbClr val="000000"/>
                </a:solidFill>
                <a:latin typeface="Calibri" panose="020F0502020204030204" pitchFamily="34" charset="0"/>
              </a:rPr>
              <a:t>is used to push or pop items into or from stack. </a:t>
            </a:r>
          </a:p>
        </p:txBody>
      </p:sp>
      <p:sp>
        <p:nvSpPr>
          <p:cNvPr id="6" name="Rectangle 5"/>
          <p:cNvSpPr/>
          <p:nvPr/>
        </p:nvSpPr>
        <p:spPr>
          <a:xfrm>
            <a:off x="227160" y="3515568"/>
            <a:ext cx="11806687" cy="3170099"/>
          </a:xfrm>
          <a:prstGeom prst="rect">
            <a:avLst/>
          </a:prstGeom>
        </p:spPr>
        <p:txBody>
          <a:bodyPr wrap="square">
            <a:spAutoFit/>
          </a:bodyPr>
          <a:lstStyle/>
          <a:p>
            <a:endParaRPr lang="en-US" sz="2000" dirty="0">
              <a:solidFill>
                <a:srgbClr val="000000"/>
              </a:solidFill>
              <a:latin typeface="Calibri" panose="020F0502020204030204" pitchFamily="34" charset="0"/>
            </a:endParaRPr>
          </a:p>
          <a:p>
            <a:r>
              <a:rPr lang="en-US" dirty="0">
                <a:solidFill>
                  <a:srgbClr val="000000"/>
                </a:solidFill>
                <a:latin typeface="Calibri" panose="020F0502020204030204" pitchFamily="34" charset="0"/>
              </a:rPr>
              <a:t>Thus the first item stored in the stack is at address 4000, the second item is stored at address 3999, and the last address that can be used for the stack is 3000. </a:t>
            </a:r>
          </a:p>
          <a:p>
            <a:r>
              <a:rPr lang="en-US" dirty="0" smtClean="0">
                <a:solidFill>
                  <a:srgbClr val="000000"/>
                </a:solidFill>
                <a:latin typeface="Wingdings" panose="05000000000000000000" pitchFamily="2" charset="2"/>
              </a:rPr>
              <a:t> </a:t>
            </a:r>
            <a:r>
              <a:rPr lang="en-US" dirty="0">
                <a:solidFill>
                  <a:srgbClr val="000000"/>
                </a:solidFill>
                <a:latin typeface="Calibri" panose="020F0502020204030204" pitchFamily="34" charset="0"/>
              </a:rPr>
              <a:t>No provisions are available for stack limit checks. </a:t>
            </a:r>
          </a:p>
          <a:p>
            <a:r>
              <a:rPr lang="en-US" dirty="0" smtClean="0">
                <a:solidFill>
                  <a:srgbClr val="000000"/>
                </a:solidFill>
                <a:latin typeface="Wingdings" panose="05000000000000000000" pitchFamily="2" charset="2"/>
              </a:rPr>
              <a:t> </a:t>
            </a:r>
            <a:r>
              <a:rPr lang="en-US" dirty="0">
                <a:solidFill>
                  <a:srgbClr val="000000"/>
                </a:solidFill>
                <a:latin typeface="Calibri" panose="020F0502020204030204" pitchFamily="34" charset="0"/>
              </a:rPr>
              <a:t>The items in the stack communicate with a data register </a:t>
            </a:r>
            <a:r>
              <a:rPr lang="en-US" i="1" dirty="0">
                <a:solidFill>
                  <a:srgbClr val="000000"/>
                </a:solidFill>
                <a:latin typeface="Calibri" panose="020F0502020204030204" pitchFamily="34" charset="0"/>
              </a:rPr>
              <a:t>DR. </a:t>
            </a:r>
            <a:r>
              <a:rPr lang="en-US" dirty="0">
                <a:solidFill>
                  <a:srgbClr val="000000"/>
                </a:solidFill>
                <a:latin typeface="Calibri" panose="020F0502020204030204" pitchFamily="34" charset="0"/>
              </a:rPr>
              <a:t>A new item is inserted with the push operation as follows: </a:t>
            </a:r>
          </a:p>
          <a:p>
            <a:r>
              <a:rPr lang="en-US" b="1" dirty="0" smtClean="0">
                <a:solidFill>
                  <a:srgbClr val="000000"/>
                </a:solidFill>
                <a:latin typeface="Calibri" panose="020F0502020204030204" pitchFamily="34" charset="0"/>
              </a:rPr>
              <a:t>                                                    SP&lt;- </a:t>
            </a:r>
            <a:r>
              <a:rPr lang="en-US" b="1" dirty="0">
                <a:solidFill>
                  <a:srgbClr val="000000"/>
                </a:solidFill>
                <a:latin typeface="Calibri" panose="020F0502020204030204" pitchFamily="34" charset="0"/>
              </a:rPr>
              <a:t>SP-1 </a:t>
            </a:r>
            <a:endParaRPr lang="en-US" b="1" dirty="0" smtClean="0">
              <a:solidFill>
                <a:srgbClr val="000000"/>
              </a:solidFill>
              <a:latin typeface="Calibri" panose="020F0502020204030204" pitchFamily="34" charset="0"/>
            </a:endParaRPr>
          </a:p>
          <a:p>
            <a:r>
              <a:rPr lang="en-US" b="1" dirty="0">
                <a:solidFill>
                  <a:srgbClr val="000000"/>
                </a:solidFill>
                <a:latin typeface="Calibri" panose="020F0502020204030204" pitchFamily="34" charset="0"/>
              </a:rPr>
              <a:t> </a:t>
            </a:r>
            <a:r>
              <a:rPr lang="en-US" b="1" dirty="0" smtClean="0">
                <a:solidFill>
                  <a:srgbClr val="000000"/>
                </a:solidFill>
                <a:latin typeface="Calibri" panose="020F0502020204030204" pitchFamily="34" charset="0"/>
              </a:rPr>
              <a:t>                                                   M </a:t>
            </a:r>
            <a:r>
              <a:rPr lang="en-US" b="1" dirty="0">
                <a:solidFill>
                  <a:srgbClr val="000000"/>
                </a:solidFill>
                <a:latin typeface="Calibri" panose="020F0502020204030204" pitchFamily="34" charset="0"/>
              </a:rPr>
              <a:t>[SP] </a:t>
            </a:r>
            <a:r>
              <a:rPr lang="en-US" b="1" dirty="0" smtClean="0">
                <a:solidFill>
                  <a:srgbClr val="000000"/>
                </a:solidFill>
                <a:latin typeface="Calibri" panose="020F0502020204030204" pitchFamily="34" charset="0"/>
              </a:rPr>
              <a:t>&lt;- </a:t>
            </a:r>
            <a:r>
              <a:rPr lang="en-US" b="1" dirty="0">
                <a:solidFill>
                  <a:srgbClr val="000000"/>
                </a:solidFill>
                <a:latin typeface="Calibri" panose="020F0502020204030204" pitchFamily="34" charset="0"/>
              </a:rPr>
              <a:t>DR </a:t>
            </a:r>
            <a:endParaRPr lang="en-US" dirty="0">
              <a:solidFill>
                <a:srgbClr val="000000"/>
              </a:solidFill>
              <a:latin typeface="Calibri" panose="020F0502020204030204" pitchFamily="34" charset="0"/>
            </a:endParaRPr>
          </a:p>
          <a:p>
            <a:r>
              <a:rPr lang="en-US" dirty="0" smtClean="0">
                <a:solidFill>
                  <a:srgbClr val="000000"/>
                </a:solidFill>
                <a:latin typeface="Wingdings" panose="05000000000000000000" pitchFamily="2" charset="2"/>
              </a:rPr>
              <a:t> </a:t>
            </a:r>
            <a:r>
              <a:rPr lang="en-US" dirty="0">
                <a:solidFill>
                  <a:srgbClr val="000000"/>
                </a:solidFill>
                <a:latin typeface="Calibri" panose="020F0502020204030204" pitchFamily="34" charset="0"/>
              </a:rPr>
              <a:t>The stack pointer is decremented so that it points at the address of the next word. </a:t>
            </a:r>
          </a:p>
          <a:p>
            <a:r>
              <a:rPr lang="en-US" dirty="0" smtClean="0">
                <a:solidFill>
                  <a:srgbClr val="000000"/>
                </a:solidFill>
                <a:latin typeface="Wingdings" panose="05000000000000000000" pitchFamily="2" charset="2"/>
              </a:rPr>
              <a:t> </a:t>
            </a:r>
            <a:r>
              <a:rPr lang="en-US" dirty="0">
                <a:solidFill>
                  <a:srgbClr val="000000"/>
                </a:solidFill>
                <a:latin typeface="Calibri" panose="020F0502020204030204" pitchFamily="34" charset="0"/>
              </a:rPr>
              <a:t>A memory write operation inserts the word from DR into the top of stack. A new item is deleted with a pop operation as </a:t>
            </a:r>
            <a:r>
              <a:rPr lang="en-US" dirty="0" smtClean="0">
                <a:solidFill>
                  <a:srgbClr val="000000"/>
                </a:solidFill>
                <a:latin typeface="Calibri" panose="020F0502020204030204" pitchFamily="34" charset="0"/>
              </a:rPr>
              <a:t>  </a:t>
            </a:r>
            <a:endParaRPr lang="en-US" dirty="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                                                     DR </a:t>
            </a:r>
            <a:r>
              <a:rPr lang="en-US" dirty="0">
                <a:solidFill>
                  <a:srgbClr val="000000"/>
                </a:solidFill>
                <a:latin typeface="Wingdings" panose="05000000000000000000" pitchFamily="2" charset="2"/>
              </a:rPr>
              <a:t> </a:t>
            </a:r>
            <a:r>
              <a:rPr lang="en-US" b="1" dirty="0">
                <a:solidFill>
                  <a:srgbClr val="000000"/>
                </a:solidFill>
                <a:latin typeface="Calibri" panose="020F0502020204030204" pitchFamily="34" charset="0"/>
              </a:rPr>
              <a:t>M [SP] </a:t>
            </a:r>
            <a:endParaRPr lang="en-US" b="1" dirty="0" smtClean="0">
              <a:solidFill>
                <a:srgbClr val="000000"/>
              </a:solidFill>
              <a:latin typeface="Calibri" panose="020F0502020204030204" pitchFamily="34" charset="0"/>
            </a:endParaRPr>
          </a:p>
          <a:p>
            <a:r>
              <a:rPr lang="en-US" b="1" dirty="0">
                <a:solidFill>
                  <a:srgbClr val="000000"/>
                </a:solidFill>
                <a:latin typeface="Calibri" panose="020F0502020204030204" pitchFamily="34" charset="0"/>
              </a:rPr>
              <a:t> </a:t>
            </a:r>
            <a:r>
              <a:rPr lang="en-US" b="1" dirty="0" smtClean="0">
                <a:solidFill>
                  <a:srgbClr val="000000"/>
                </a:solidFill>
                <a:latin typeface="Calibri" panose="020F0502020204030204" pitchFamily="34" charset="0"/>
              </a:rPr>
              <a:t>                                                    SP</a:t>
            </a:r>
            <a:r>
              <a:rPr lang="en-US" dirty="0">
                <a:solidFill>
                  <a:srgbClr val="000000"/>
                </a:solidFill>
                <a:latin typeface="Wingdings" panose="05000000000000000000" pitchFamily="2" charset="2"/>
              </a:rPr>
              <a:t> </a:t>
            </a:r>
            <a:r>
              <a:rPr lang="en-US" b="1" dirty="0">
                <a:solidFill>
                  <a:srgbClr val="000000"/>
                </a:solidFill>
                <a:latin typeface="Calibri" panose="020F0502020204030204" pitchFamily="34" charset="0"/>
              </a:rPr>
              <a:t>SP+1 </a:t>
            </a:r>
            <a:endParaRPr lang="en-US" dirty="0"/>
          </a:p>
        </p:txBody>
      </p:sp>
    </p:spTree>
    <p:extLst>
      <p:ext uri="{BB962C8B-B14F-4D97-AF65-F5344CB8AC3E}">
        <p14:creationId xmlns:p14="http://schemas.microsoft.com/office/powerpoint/2010/main" val="23502646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C3C0CAC4-2E60-4233-947B-8C0E06BF79BB}"/>
              </a:ext>
            </a:extLst>
          </p:cNvPr>
          <p:cNvSpPr>
            <a:spLocks noGrp="1"/>
          </p:cNvSpPr>
          <p:nvPr>
            <p:ph idx="1"/>
          </p:nvPr>
        </p:nvSpPr>
        <p:spPr>
          <a:xfrm>
            <a:off x="375138" y="152400"/>
            <a:ext cx="11019693" cy="6705600"/>
          </a:xfrm>
        </p:spPr>
        <p:txBody>
          <a:bodyPr/>
          <a:lstStyle/>
          <a:p>
            <a:endParaRPr lang="en-US" dirty="0"/>
          </a:p>
          <a:p>
            <a:r>
              <a:rPr lang="en-US" dirty="0">
                <a:solidFill>
                  <a:srgbClr val="FF0000"/>
                </a:solidFill>
              </a:rPr>
              <a:t>In-fix</a:t>
            </a:r>
            <a:r>
              <a:rPr lang="en-US" dirty="0"/>
              <a:t> expression    (X + Y)</a:t>
            </a:r>
          </a:p>
          <a:p>
            <a:r>
              <a:rPr lang="en-US" dirty="0">
                <a:solidFill>
                  <a:srgbClr val="FF0000"/>
                </a:solidFill>
              </a:rPr>
              <a:t>Pre-fix</a:t>
            </a:r>
            <a:r>
              <a:rPr lang="en-US" dirty="0"/>
              <a:t> or polish notation    ( +XY )</a:t>
            </a:r>
          </a:p>
          <a:p>
            <a:r>
              <a:rPr lang="en-US" dirty="0">
                <a:solidFill>
                  <a:srgbClr val="FF0000"/>
                </a:solidFill>
              </a:rPr>
              <a:t>Post fix </a:t>
            </a:r>
            <a:r>
              <a:rPr lang="en-US" dirty="0"/>
              <a:t>expression  or reverse polish notation  (XY +)</a:t>
            </a:r>
          </a:p>
          <a:p>
            <a:endParaRPr lang="en-US" dirty="0"/>
          </a:p>
        </p:txBody>
      </p:sp>
      <p:sp>
        <p:nvSpPr>
          <p:cNvPr id="4" name="Rectangle 11">
            <a:extLst>
              <a:ext uri="{FF2B5EF4-FFF2-40B4-BE49-F238E27FC236}">
                <a16:creationId xmlns:a16="http://schemas.microsoft.com/office/drawing/2014/main" xmlns="" id="{93CA442D-0A9B-4F31-BFE4-9E7EBCCE8387}"/>
              </a:ext>
            </a:extLst>
          </p:cNvPr>
          <p:cNvSpPr>
            <a:spLocks noChangeArrowheads="1"/>
          </p:cNvSpPr>
          <p:nvPr/>
        </p:nvSpPr>
        <p:spPr bwMode="auto">
          <a:xfrm>
            <a:off x="457474" y="2662570"/>
            <a:ext cx="4065601" cy="39754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buFontTx/>
              <a:buChar char="•"/>
            </a:pPr>
            <a:r>
              <a:rPr lang="en-US" altLang="ko-KR" sz="2000" b="1" dirty="0">
                <a:solidFill>
                  <a:srgbClr val="FF0000"/>
                </a:solidFill>
                <a:latin typeface="Arial" panose="020B0604020202020204" pitchFamily="34" charset="0"/>
              </a:rPr>
              <a:t> Arithmetic Expressions:  A + B</a:t>
            </a:r>
          </a:p>
        </p:txBody>
      </p:sp>
      <p:sp>
        <p:nvSpPr>
          <p:cNvPr id="5" name="Rectangle 4">
            <a:extLst>
              <a:ext uri="{FF2B5EF4-FFF2-40B4-BE49-F238E27FC236}">
                <a16:creationId xmlns:a16="http://schemas.microsoft.com/office/drawing/2014/main" xmlns="" id="{938F372E-2DB9-446F-B88B-CC84F9DCE401}"/>
              </a:ext>
            </a:extLst>
          </p:cNvPr>
          <p:cNvSpPr>
            <a:spLocks noChangeArrowheads="1"/>
          </p:cNvSpPr>
          <p:nvPr/>
        </p:nvSpPr>
        <p:spPr bwMode="auto">
          <a:xfrm>
            <a:off x="2119673" y="3394227"/>
            <a:ext cx="6929437" cy="8413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3500" tIns="25400" rIns="63500" bIns="25400">
            <a:spAutoFit/>
          </a:bodyPr>
          <a:lstStyle>
            <a:lvl1pPr marL="381000" indent="-381000" algn="l" defTabSz="152400" latinLnBrk="1">
              <a:tabLst>
                <a:tab pos="901700" algn="l"/>
              </a:tabLst>
              <a:defRPr kumimoji="1" sz="2400">
                <a:solidFill>
                  <a:schemeClr val="tx1"/>
                </a:solidFill>
                <a:latin typeface="Times New Roman" panose="02020603050405020304" pitchFamily="18" charset="0"/>
                <a:ea typeface="굴림" panose="020B0600000101010101" pitchFamily="34" charset="-127"/>
              </a:defRPr>
            </a:lvl1pPr>
            <a:lvl2pPr marL="952500" indent="-381000" algn="l" defTabSz="152400" latinLnBrk="1">
              <a:tabLst>
                <a:tab pos="901700" algn="l"/>
              </a:tabLst>
              <a:defRPr kumimoji="1" sz="2400">
                <a:solidFill>
                  <a:schemeClr val="tx1"/>
                </a:solidFill>
                <a:latin typeface="Times New Roman" panose="02020603050405020304" pitchFamily="18" charset="0"/>
                <a:ea typeface="굴림" panose="020B0600000101010101" pitchFamily="34" charset="-127"/>
              </a:defRPr>
            </a:lvl2pPr>
            <a:lvl3pPr marL="1524000" indent="-381000" algn="l" defTabSz="152400" latinLnBrk="1">
              <a:tabLst>
                <a:tab pos="901700" algn="l"/>
              </a:tabLst>
              <a:defRPr kumimoji="1" sz="2400">
                <a:solidFill>
                  <a:schemeClr val="tx1"/>
                </a:solidFill>
                <a:latin typeface="Times New Roman" panose="02020603050405020304" pitchFamily="18" charset="0"/>
                <a:ea typeface="굴림" panose="020B0600000101010101" pitchFamily="34" charset="-127"/>
              </a:defRPr>
            </a:lvl3pPr>
            <a:lvl4pPr marL="2095500" indent="-381000" algn="l" defTabSz="152400" latinLnBrk="1">
              <a:tabLst>
                <a:tab pos="901700" algn="l"/>
              </a:tabLst>
              <a:defRPr kumimoji="1" sz="2400">
                <a:solidFill>
                  <a:schemeClr val="tx1"/>
                </a:solidFill>
                <a:latin typeface="Times New Roman" panose="02020603050405020304" pitchFamily="18" charset="0"/>
                <a:ea typeface="굴림" panose="020B0600000101010101" pitchFamily="34" charset="-127"/>
              </a:defRPr>
            </a:lvl4pPr>
            <a:lvl5pPr marL="2667000" indent="-381000" algn="l" defTabSz="152400" latinLnBrk="1">
              <a:tabLst>
                <a:tab pos="901700" algn="l"/>
              </a:tabLst>
              <a:defRPr kumimoji="1" sz="2400">
                <a:solidFill>
                  <a:schemeClr val="tx1"/>
                </a:solidFill>
                <a:latin typeface="Times New Roman" panose="02020603050405020304" pitchFamily="18" charset="0"/>
                <a:ea typeface="굴림" panose="020B0600000101010101" pitchFamily="34" charset="-127"/>
              </a:defRPr>
            </a:lvl5pPr>
            <a:lvl6pPr marL="3124200" indent="-381000" defTabSz="152400" fontAlgn="base" latinLnBrk="1">
              <a:spcBef>
                <a:spcPct val="0"/>
              </a:spcBef>
              <a:spcAft>
                <a:spcPct val="0"/>
              </a:spcAft>
              <a:tabLst>
                <a:tab pos="901700" algn="l"/>
              </a:tabLst>
              <a:defRPr kumimoji="1" sz="2400">
                <a:solidFill>
                  <a:schemeClr val="tx1"/>
                </a:solidFill>
                <a:latin typeface="Times New Roman" panose="02020603050405020304" pitchFamily="18" charset="0"/>
                <a:ea typeface="굴림" panose="020B0600000101010101" pitchFamily="34" charset="-127"/>
              </a:defRPr>
            </a:lvl6pPr>
            <a:lvl7pPr marL="3581400" indent="-381000" defTabSz="152400" fontAlgn="base" latinLnBrk="1">
              <a:spcBef>
                <a:spcPct val="0"/>
              </a:spcBef>
              <a:spcAft>
                <a:spcPct val="0"/>
              </a:spcAft>
              <a:tabLst>
                <a:tab pos="901700" algn="l"/>
              </a:tabLst>
              <a:defRPr kumimoji="1" sz="2400">
                <a:solidFill>
                  <a:schemeClr val="tx1"/>
                </a:solidFill>
                <a:latin typeface="Times New Roman" panose="02020603050405020304" pitchFamily="18" charset="0"/>
                <a:ea typeface="굴림" panose="020B0600000101010101" pitchFamily="34" charset="-127"/>
              </a:defRPr>
            </a:lvl7pPr>
            <a:lvl8pPr marL="4038600" indent="-381000" defTabSz="152400" fontAlgn="base" latinLnBrk="1">
              <a:spcBef>
                <a:spcPct val="0"/>
              </a:spcBef>
              <a:spcAft>
                <a:spcPct val="0"/>
              </a:spcAft>
              <a:tabLst>
                <a:tab pos="901700" algn="l"/>
              </a:tabLst>
              <a:defRPr kumimoji="1" sz="2400">
                <a:solidFill>
                  <a:schemeClr val="tx1"/>
                </a:solidFill>
                <a:latin typeface="Times New Roman" panose="02020603050405020304" pitchFamily="18" charset="0"/>
                <a:ea typeface="굴림" panose="020B0600000101010101" pitchFamily="34" charset="-127"/>
              </a:defRPr>
            </a:lvl8pPr>
            <a:lvl9pPr marL="4495800" indent="-381000" defTabSz="152400" fontAlgn="base" latinLnBrk="1">
              <a:spcBef>
                <a:spcPct val="0"/>
              </a:spcBef>
              <a:spcAft>
                <a:spcPct val="0"/>
              </a:spcAft>
              <a:tabLst>
                <a:tab pos="901700" algn="l"/>
              </a:tabLs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96000"/>
              </a:lnSpc>
            </a:pPr>
            <a:r>
              <a:rPr lang="en-US" altLang="ko-KR" sz="1800" dirty="0">
                <a:latin typeface="Arial" panose="020B0604020202020204" pitchFamily="34" charset="0"/>
              </a:rPr>
              <a:t>A + B	Infix notation</a:t>
            </a:r>
          </a:p>
          <a:p>
            <a:pPr latinLnBrk="0">
              <a:lnSpc>
                <a:spcPct val="96000"/>
              </a:lnSpc>
            </a:pPr>
            <a:r>
              <a:rPr lang="en-US" altLang="ko-KR" sz="1800" dirty="0">
                <a:latin typeface="Arial" panose="020B0604020202020204" pitchFamily="34" charset="0"/>
              </a:rPr>
              <a:t>+ A B	Prefix or Polish notation</a:t>
            </a:r>
          </a:p>
          <a:p>
            <a:pPr latinLnBrk="0">
              <a:lnSpc>
                <a:spcPct val="96000"/>
              </a:lnSpc>
            </a:pPr>
            <a:r>
              <a:rPr lang="en-US" altLang="ko-KR" sz="1800" dirty="0">
                <a:latin typeface="Arial" panose="020B0604020202020204" pitchFamily="34" charset="0"/>
              </a:rPr>
              <a:t>A B +	Postfix or reverse Polish notation</a:t>
            </a:r>
          </a:p>
        </p:txBody>
      </p:sp>
      <p:sp>
        <p:nvSpPr>
          <p:cNvPr id="6" name="Rectangle 5">
            <a:extLst>
              <a:ext uri="{FF2B5EF4-FFF2-40B4-BE49-F238E27FC236}">
                <a16:creationId xmlns:a16="http://schemas.microsoft.com/office/drawing/2014/main" xmlns="" id="{3D4BCC47-DB96-4AA2-93FF-BE4850381832}"/>
              </a:ext>
            </a:extLst>
          </p:cNvPr>
          <p:cNvSpPr>
            <a:spLocks noChangeArrowheads="1"/>
          </p:cNvSpPr>
          <p:nvPr/>
        </p:nvSpPr>
        <p:spPr bwMode="auto">
          <a:xfrm>
            <a:off x="591575" y="4647369"/>
            <a:ext cx="8350529" cy="31168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3500" tIns="25400" rIns="63500" bIns="25400">
            <a:spAutoFit/>
          </a:bodyPr>
          <a:lstStyle>
            <a:lvl1pPr marL="381000" indent="-381000" algn="l" defTabSz="152400" latinLnBrk="1">
              <a:defRPr kumimoji="1" sz="2400">
                <a:solidFill>
                  <a:schemeClr val="tx1"/>
                </a:solidFill>
                <a:latin typeface="Times New Roman" panose="02020603050405020304" pitchFamily="18" charset="0"/>
                <a:ea typeface="굴림" panose="020B0600000101010101" pitchFamily="34" charset="-127"/>
              </a:defRPr>
            </a:lvl1pPr>
            <a:lvl2pPr marL="952500" indent="-381000" algn="l" defTabSz="152400" latinLnBrk="1">
              <a:defRPr kumimoji="1" sz="2400">
                <a:solidFill>
                  <a:schemeClr val="tx1"/>
                </a:solidFill>
                <a:latin typeface="Times New Roman" panose="02020603050405020304" pitchFamily="18" charset="0"/>
                <a:ea typeface="굴림" panose="020B0600000101010101" pitchFamily="34" charset="-127"/>
              </a:defRPr>
            </a:lvl2pPr>
            <a:lvl3pPr marL="1524000" indent="-381000" algn="l" defTabSz="152400" latinLnBrk="1">
              <a:defRPr kumimoji="1" sz="2400">
                <a:solidFill>
                  <a:schemeClr val="tx1"/>
                </a:solidFill>
                <a:latin typeface="Times New Roman" panose="02020603050405020304" pitchFamily="18" charset="0"/>
                <a:ea typeface="굴림" panose="020B0600000101010101" pitchFamily="34" charset="-127"/>
              </a:defRPr>
            </a:lvl3pPr>
            <a:lvl4pPr marL="2095500" indent="-381000" algn="l" defTabSz="152400" latinLnBrk="1">
              <a:defRPr kumimoji="1" sz="2400">
                <a:solidFill>
                  <a:schemeClr val="tx1"/>
                </a:solidFill>
                <a:latin typeface="Times New Roman" panose="02020603050405020304" pitchFamily="18" charset="0"/>
                <a:ea typeface="굴림" panose="020B0600000101010101" pitchFamily="34" charset="-127"/>
              </a:defRPr>
            </a:lvl4pPr>
            <a:lvl5pPr marL="2667000" indent="-381000" algn="l" defTabSz="152400" latinLnBrk="1">
              <a:defRPr kumimoji="1" sz="2400">
                <a:solidFill>
                  <a:schemeClr val="tx1"/>
                </a:solidFill>
                <a:latin typeface="Times New Roman" panose="02020603050405020304" pitchFamily="18" charset="0"/>
                <a:ea typeface="굴림" panose="020B0600000101010101" pitchFamily="34" charset="-127"/>
              </a:defRPr>
            </a:lvl5pPr>
            <a:lvl6pPr marL="3124200" indent="-381000" defTabSz="1524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581400" indent="-381000" defTabSz="1524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4038600" indent="-381000" defTabSz="1524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495800" indent="-381000" defTabSz="1524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94000"/>
              </a:lnSpc>
              <a:spcBef>
                <a:spcPct val="47000"/>
              </a:spcBef>
            </a:pPr>
            <a:r>
              <a:rPr lang="en-US" altLang="ko-KR" sz="1400" dirty="0">
                <a:latin typeface="Arial" panose="020B0604020202020204" pitchFamily="34" charset="0"/>
              </a:rPr>
              <a:t>     </a:t>
            </a:r>
            <a:r>
              <a:rPr lang="en-US" altLang="ko-KR" sz="1800" dirty="0">
                <a:latin typeface="Arial" panose="020B0604020202020204" pitchFamily="34" charset="0"/>
              </a:rPr>
              <a:t>- The reverse Polish notation is very suitable for stack 	manipulation</a:t>
            </a:r>
          </a:p>
        </p:txBody>
      </p:sp>
      <p:sp>
        <p:nvSpPr>
          <p:cNvPr id="7" name="Rectangle 2">
            <a:extLst>
              <a:ext uri="{FF2B5EF4-FFF2-40B4-BE49-F238E27FC236}">
                <a16:creationId xmlns:a16="http://schemas.microsoft.com/office/drawing/2014/main" xmlns="" id="{FE4503BA-D7D4-4B3D-80C8-50F725D0D01A}"/>
              </a:ext>
            </a:extLst>
          </p:cNvPr>
          <p:cNvSpPr>
            <a:spLocks noGrp="1" noChangeArrowheads="1"/>
          </p:cNvSpPr>
          <p:nvPr>
            <p:ph type="title"/>
          </p:nvPr>
        </p:nvSpPr>
        <p:spPr>
          <a:xfrm>
            <a:off x="339725" y="72709"/>
            <a:ext cx="7366000" cy="517525"/>
          </a:xfrm>
          <a:noFill/>
          <a:ln/>
        </p:spPr>
        <p:txBody>
          <a:bodyPr anchor="ctr"/>
          <a:lstStyle/>
          <a:p>
            <a:r>
              <a:rPr lang="en-US" altLang="ko-KR" sz="2800" dirty="0">
                <a:latin typeface="Aharoni" panose="02010803020104030203" pitchFamily="2" charset="-79"/>
                <a:cs typeface="Aharoni" panose="02010803020104030203" pitchFamily="2" charset="-79"/>
              </a:rPr>
              <a:t>REVERSE  POLISH  NOTATION</a:t>
            </a:r>
          </a:p>
        </p:txBody>
      </p:sp>
    </p:spTree>
    <p:extLst>
      <p:ext uri="{BB962C8B-B14F-4D97-AF65-F5344CB8AC3E}">
        <p14:creationId xmlns:p14="http://schemas.microsoft.com/office/powerpoint/2010/main" val="132288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3902" y="86916"/>
            <a:ext cx="11818189" cy="6740307"/>
          </a:xfrm>
          <a:prstGeom prst="rect">
            <a:avLst/>
          </a:prstGeom>
        </p:spPr>
        <p:txBody>
          <a:bodyPr wrap="square">
            <a:spAutoFit/>
          </a:bodyPr>
          <a:lstStyle/>
          <a:p>
            <a:r>
              <a:rPr lang="en-US" dirty="0" smtClean="0">
                <a:solidFill>
                  <a:srgbClr val="000000"/>
                </a:solidFill>
                <a:latin typeface="Calibri" panose="020F0502020204030204" pitchFamily="34" charset="0"/>
              </a:rPr>
              <a:t>The </a:t>
            </a:r>
            <a:r>
              <a:rPr lang="en-US" dirty="0">
                <a:solidFill>
                  <a:srgbClr val="000000"/>
                </a:solidFill>
                <a:latin typeface="Calibri" panose="020F0502020204030204" pitchFamily="34" charset="0"/>
              </a:rPr>
              <a:t>reverse Polish notation is in a form suitable for stack manipulation. </a:t>
            </a:r>
          </a:p>
          <a:p>
            <a:endParaRPr lang="en-US" dirty="0" smtClean="0">
              <a:solidFill>
                <a:srgbClr val="000000"/>
              </a:solidFill>
              <a:latin typeface="Calibri" panose="020F0502020204030204" pitchFamily="34" charset="0"/>
            </a:endParaRPr>
          </a:p>
          <a:p>
            <a:r>
              <a:rPr lang="en-US" dirty="0" smtClean="0">
                <a:solidFill>
                  <a:srgbClr val="000000"/>
                </a:solidFill>
                <a:latin typeface="Calibri" panose="020F0502020204030204" pitchFamily="34" charset="0"/>
              </a:rPr>
              <a:t>The </a:t>
            </a:r>
            <a:r>
              <a:rPr lang="en-US" dirty="0">
                <a:solidFill>
                  <a:srgbClr val="000000"/>
                </a:solidFill>
                <a:latin typeface="Calibri" panose="020F0502020204030204" pitchFamily="34" charset="0"/>
              </a:rPr>
              <a:t>expression </a:t>
            </a:r>
            <a:r>
              <a:rPr lang="en-US" b="1" dirty="0" smtClean="0">
                <a:solidFill>
                  <a:srgbClr val="000000"/>
                </a:solidFill>
                <a:latin typeface="Calibri" panose="020F0502020204030204" pitchFamily="34" charset="0"/>
              </a:rPr>
              <a:t>A*B+C*D </a:t>
            </a:r>
            <a:r>
              <a:rPr lang="en-US" dirty="0">
                <a:solidFill>
                  <a:srgbClr val="000000"/>
                </a:solidFill>
                <a:latin typeface="Calibri" panose="020F0502020204030204" pitchFamily="34" charset="0"/>
              </a:rPr>
              <a:t>Is written in reverse polish notation as </a:t>
            </a:r>
            <a:r>
              <a:rPr lang="en-US" b="1" dirty="0">
                <a:solidFill>
                  <a:srgbClr val="000000"/>
                </a:solidFill>
                <a:latin typeface="Calibri" panose="020F0502020204030204" pitchFamily="34" charset="0"/>
              </a:rPr>
              <a:t>AB* CD* + </a:t>
            </a:r>
            <a:r>
              <a:rPr lang="en-US" dirty="0">
                <a:solidFill>
                  <a:srgbClr val="000000"/>
                </a:solidFill>
                <a:latin typeface="Calibri" panose="020F0502020204030204" pitchFamily="34" charset="0"/>
              </a:rPr>
              <a:t>And it is evaluated as follows </a:t>
            </a:r>
            <a:endParaRPr lang="en-US" dirty="0" smtClean="0">
              <a:solidFill>
                <a:srgbClr val="000000"/>
              </a:solidFill>
              <a:latin typeface="Calibri" panose="020F0502020204030204" pitchFamily="34" charset="0"/>
            </a:endParaRPr>
          </a:p>
          <a:p>
            <a:endParaRPr lang="en-US" dirty="0">
              <a:solidFill>
                <a:srgbClr val="000000"/>
              </a:solidFill>
              <a:latin typeface="Calibri" panose="020F0502020204030204" pitchFamily="34" charset="0"/>
            </a:endParaRPr>
          </a:p>
          <a:p>
            <a:r>
              <a:rPr lang="en-US" dirty="0">
                <a:solidFill>
                  <a:srgbClr val="000000"/>
                </a:solidFill>
                <a:latin typeface="Wingdings" panose="05000000000000000000" pitchFamily="2" charset="2"/>
              </a:rPr>
              <a:t> </a:t>
            </a:r>
            <a:r>
              <a:rPr lang="en-US" dirty="0">
                <a:solidFill>
                  <a:srgbClr val="000000"/>
                </a:solidFill>
                <a:latin typeface="Calibri" panose="020F0502020204030204" pitchFamily="34" charset="0"/>
              </a:rPr>
              <a:t>Scan the expression from left to right. </a:t>
            </a:r>
          </a:p>
          <a:p>
            <a:r>
              <a:rPr lang="en-US" dirty="0">
                <a:solidFill>
                  <a:srgbClr val="000000"/>
                </a:solidFill>
                <a:latin typeface="Wingdings" panose="05000000000000000000" pitchFamily="2" charset="2"/>
              </a:rPr>
              <a:t> </a:t>
            </a:r>
            <a:r>
              <a:rPr lang="en-US" dirty="0">
                <a:solidFill>
                  <a:srgbClr val="000000"/>
                </a:solidFill>
                <a:latin typeface="Calibri" panose="020F0502020204030204" pitchFamily="34" charset="0"/>
              </a:rPr>
              <a:t>When operator is reached, perform the operation with the two operands found on the left side of the operator. </a:t>
            </a:r>
          </a:p>
          <a:p>
            <a:r>
              <a:rPr lang="en-US" dirty="0">
                <a:solidFill>
                  <a:srgbClr val="000000"/>
                </a:solidFill>
                <a:latin typeface="Wingdings" panose="05000000000000000000" pitchFamily="2" charset="2"/>
              </a:rPr>
              <a:t> </a:t>
            </a:r>
            <a:r>
              <a:rPr lang="en-US" dirty="0">
                <a:solidFill>
                  <a:srgbClr val="000000"/>
                </a:solidFill>
                <a:latin typeface="Calibri" panose="020F0502020204030204" pitchFamily="34" charset="0"/>
              </a:rPr>
              <a:t>Remove the two operands and the operator and replace them by the number obtained from the result of the operation. </a:t>
            </a:r>
          </a:p>
          <a:p>
            <a:pPr marL="285750" indent="-285750">
              <a:buFont typeface="Wingdings" panose="05000000000000000000" pitchFamily="2" charset="2"/>
              <a:buChar char="ü"/>
            </a:pPr>
            <a:r>
              <a:rPr lang="en-US" dirty="0" smtClean="0">
                <a:solidFill>
                  <a:srgbClr val="000000"/>
                </a:solidFill>
                <a:latin typeface="Calibri" panose="020F0502020204030204" pitchFamily="34" charset="0"/>
              </a:rPr>
              <a:t>Continue </a:t>
            </a:r>
            <a:r>
              <a:rPr lang="en-US" dirty="0">
                <a:solidFill>
                  <a:srgbClr val="000000"/>
                </a:solidFill>
                <a:latin typeface="Calibri" panose="020F0502020204030204" pitchFamily="34" charset="0"/>
              </a:rPr>
              <a:t>to scan the expression and repeat the procedure for every operation encountered until there are no more operators. </a:t>
            </a:r>
            <a:endParaRPr lang="en-US" dirty="0" smtClean="0">
              <a:solidFill>
                <a:srgbClr val="000000"/>
              </a:solidFill>
              <a:latin typeface="Calibri" panose="020F0502020204030204" pitchFamily="34" charset="0"/>
            </a:endParaRPr>
          </a:p>
          <a:p>
            <a:endParaRPr lang="en-US" dirty="0">
              <a:solidFill>
                <a:srgbClr val="000000"/>
              </a:solidFill>
              <a:latin typeface="Calibri" panose="020F0502020204030204" pitchFamily="34" charset="0"/>
            </a:endParaRPr>
          </a:p>
          <a:p>
            <a:pPr marL="285750" indent="-285750">
              <a:buFont typeface="Wingdings" panose="05000000000000000000" pitchFamily="2" charset="2"/>
              <a:buChar char="Ø"/>
            </a:pPr>
            <a:r>
              <a:rPr lang="en-US" dirty="0" smtClean="0">
                <a:solidFill>
                  <a:srgbClr val="000000"/>
                </a:solidFill>
                <a:latin typeface="Calibri" panose="020F0502020204030204" pitchFamily="34" charset="0"/>
              </a:rPr>
              <a:t>For </a:t>
            </a:r>
            <a:r>
              <a:rPr lang="en-US" dirty="0">
                <a:solidFill>
                  <a:srgbClr val="000000"/>
                </a:solidFill>
                <a:latin typeface="Calibri" panose="020F0502020204030204" pitchFamily="34" charset="0"/>
              </a:rPr>
              <a:t>the expression above it find the operator * after A and B. So it perform the operation A*B and replace A, B and * with the result. </a:t>
            </a:r>
            <a:endParaRPr lang="en-US" dirty="0" smtClean="0">
              <a:solidFill>
                <a:srgbClr val="000000"/>
              </a:solidFill>
              <a:latin typeface="Calibri" panose="020F0502020204030204" pitchFamily="34" charset="0"/>
            </a:endParaRPr>
          </a:p>
          <a:p>
            <a:pPr marL="285750" indent="-285750">
              <a:buFont typeface="Wingdings" panose="05000000000000000000" pitchFamily="2" charset="2"/>
              <a:buChar char="Ø"/>
            </a:pPr>
            <a:endParaRPr lang="en-US" dirty="0">
              <a:solidFill>
                <a:srgbClr val="000000"/>
              </a:solidFill>
              <a:latin typeface="Calibri" panose="020F0502020204030204" pitchFamily="34" charset="0"/>
            </a:endParaRPr>
          </a:p>
          <a:p>
            <a:pPr marL="285750" indent="-285750">
              <a:buFont typeface="Wingdings" panose="05000000000000000000" pitchFamily="2" charset="2"/>
              <a:buChar char="Ø"/>
            </a:pPr>
            <a:r>
              <a:rPr lang="en-US" dirty="0" smtClean="0">
                <a:solidFill>
                  <a:srgbClr val="000000"/>
                </a:solidFill>
                <a:latin typeface="Calibri" panose="020F0502020204030204" pitchFamily="34" charset="0"/>
              </a:rPr>
              <a:t>The </a:t>
            </a:r>
            <a:r>
              <a:rPr lang="en-US" dirty="0">
                <a:solidFill>
                  <a:srgbClr val="000000"/>
                </a:solidFill>
                <a:latin typeface="Calibri" panose="020F0502020204030204" pitchFamily="34" charset="0"/>
              </a:rPr>
              <a:t>next operator is a * and it previous two operands are C and D, so it perform the operation C*D and places the result in places C, D and *. </a:t>
            </a:r>
            <a:endParaRPr lang="en-US" dirty="0" smtClean="0">
              <a:solidFill>
                <a:srgbClr val="000000"/>
              </a:solidFill>
              <a:latin typeface="Calibri" panose="020F0502020204030204" pitchFamily="34" charset="0"/>
            </a:endParaRPr>
          </a:p>
          <a:p>
            <a:pPr marL="285750" indent="-285750">
              <a:buFont typeface="Wingdings" panose="05000000000000000000" pitchFamily="2" charset="2"/>
              <a:buChar char="Ø"/>
            </a:pPr>
            <a:endParaRPr lang="en-US" dirty="0">
              <a:solidFill>
                <a:srgbClr val="000000"/>
              </a:solidFill>
              <a:latin typeface="Calibri" panose="020F0502020204030204" pitchFamily="34" charset="0"/>
            </a:endParaRPr>
          </a:p>
          <a:p>
            <a:pPr marL="285750" indent="-285750">
              <a:buFont typeface="Wingdings" panose="05000000000000000000" pitchFamily="2" charset="2"/>
              <a:buChar char="Ø"/>
            </a:pPr>
            <a:r>
              <a:rPr lang="en-US" dirty="0" smtClean="0">
                <a:solidFill>
                  <a:srgbClr val="000000"/>
                </a:solidFill>
                <a:latin typeface="Calibri" panose="020F0502020204030204" pitchFamily="34" charset="0"/>
              </a:rPr>
              <a:t>The </a:t>
            </a:r>
            <a:r>
              <a:rPr lang="en-US" dirty="0">
                <a:solidFill>
                  <a:srgbClr val="000000"/>
                </a:solidFill>
                <a:latin typeface="Calibri" panose="020F0502020204030204" pitchFamily="34" charset="0"/>
              </a:rPr>
              <a:t>next operator is + and the two operands to be added are the two products, so we add the two quantities to obtain the result. </a:t>
            </a:r>
            <a:endParaRPr lang="en-US" dirty="0" smtClean="0">
              <a:solidFill>
                <a:srgbClr val="000000"/>
              </a:solidFill>
              <a:latin typeface="Calibri" panose="020F0502020204030204" pitchFamily="34" charset="0"/>
            </a:endParaRPr>
          </a:p>
          <a:p>
            <a:pPr marL="285750" indent="-285750">
              <a:buFont typeface="Wingdings" panose="05000000000000000000" pitchFamily="2" charset="2"/>
              <a:buChar char="Ø"/>
            </a:pPr>
            <a:endParaRPr lang="en-US" dirty="0">
              <a:solidFill>
                <a:srgbClr val="000000"/>
              </a:solidFill>
              <a:latin typeface="Calibri" panose="020F0502020204030204" pitchFamily="34" charset="0"/>
            </a:endParaRPr>
          </a:p>
          <a:p>
            <a:pPr marL="285750" indent="-285750">
              <a:buFont typeface="Wingdings" panose="05000000000000000000" pitchFamily="2" charset="2"/>
              <a:buChar char="Ø"/>
            </a:pPr>
            <a:r>
              <a:rPr lang="en-US" dirty="0" smtClean="0">
                <a:solidFill>
                  <a:srgbClr val="000000"/>
                </a:solidFill>
                <a:latin typeface="Calibri" panose="020F0502020204030204" pitchFamily="34" charset="0"/>
              </a:rPr>
              <a:t>The </a:t>
            </a:r>
            <a:r>
              <a:rPr lang="en-US" dirty="0">
                <a:solidFill>
                  <a:srgbClr val="000000"/>
                </a:solidFill>
                <a:latin typeface="Calibri" panose="020F0502020204030204" pitchFamily="34" charset="0"/>
              </a:rPr>
              <a:t>conversion </a:t>
            </a:r>
            <a:r>
              <a:rPr lang="en-US" dirty="0" smtClean="0">
                <a:solidFill>
                  <a:srgbClr val="000000"/>
                </a:solidFill>
                <a:latin typeface="Calibri" panose="020F0502020204030204" pitchFamily="34" charset="0"/>
              </a:rPr>
              <a:t>from </a:t>
            </a:r>
            <a:r>
              <a:rPr lang="en-US" dirty="0">
                <a:solidFill>
                  <a:srgbClr val="000000"/>
                </a:solidFill>
                <a:latin typeface="Calibri" panose="020F0502020204030204" pitchFamily="34" charset="0"/>
              </a:rPr>
              <a:t>infix notation to reverse Polish notation must take into consideration the operational hierarchy adopted for infix notation. </a:t>
            </a:r>
            <a:endParaRPr lang="en-US" dirty="0" smtClean="0">
              <a:solidFill>
                <a:srgbClr val="000000"/>
              </a:solidFill>
              <a:latin typeface="Calibri" panose="020F0502020204030204" pitchFamily="34" charset="0"/>
            </a:endParaRPr>
          </a:p>
          <a:p>
            <a:endParaRPr lang="en-US" dirty="0">
              <a:solidFill>
                <a:srgbClr val="000000"/>
              </a:solidFill>
              <a:latin typeface="Calibri" panose="020F0502020204030204" pitchFamily="34" charset="0"/>
            </a:endParaRPr>
          </a:p>
          <a:p>
            <a:r>
              <a:rPr lang="en-US" dirty="0">
                <a:solidFill>
                  <a:srgbClr val="000000"/>
                </a:solidFill>
                <a:latin typeface="Wingdings" panose="05000000000000000000" pitchFamily="2" charset="2"/>
              </a:rPr>
              <a:t> </a:t>
            </a:r>
            <a:r>
              <a:rPr lang="en-US" dirty="0">
                <a:solidFill>
                  <a:srgbClr val="000000"/>
                </a:solidFill>
                <a:latin typeface="Calibri" panose="020F0502020204030204" pitchFamily="34" charset="0"/>
              </a:rPr>
              <a:t>This hierarchy dictates that we first perform all arithmetic inside inner parentheses, then inside outer parentheses, and do multiplication and division operations before addition and subtraction operations. </a:t>
            </a:r>
          </a:p>
        </p:txBody>
      </p:sp>
    </p:spTree>
    <p:extLst>
      <p:ext uri="{BB962C8B-B14F-4D97-AF65-F5344CB8AC3E}">
        <p14:creationId xmlns:p14="http://schemas.microsoft.com/office/powerpoint/2010/main" val="24226801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267" name="Rectangle 3">
            <a:extLst>
              <a:ext uri="{FF2B5EF4-FFF2-40B4-BE49-F238E27FC236}">
                <a16:creationId xmlns:a16="http://schemas.microsoft.com/office/drawing/2014/main" xmlns="" id="{B4908B14-3F3C-4E48-BA00-84CF234DBC0D}"/>
              </a:ext>
            </a:extLst>
          </p:cNvPr>
          <p:cNvSpPr>
            <a:spLocks noChangeArrowheads="1"/>
          </p:cNvSpPr>
          <p:nvPr/>
        </p:nvSpPr>
        <p:spPr bwMode="auto">
          <a:xfrm>
            <a:off x="4776789" y="1863726"/>
            <a:ext cx="34925" cy="13176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70" name="Rectangle 6">
            <a:extLst>
              <a:ext uri="{FF2B5EF4-FFF2-40B4-BE49-F238E27FC236}">
                <a16:creationId xmlns:a16="http://schemas.microsoft.com/office/drawing/2014/main" xmlns="" id="{473CEBDE-43FB-4682-A644-071698CC9970}"/>
              </a:ext>
            </a:extLst>
          </p:cNvPr>
          <p:cNvSpPr>
            <a:spLocks noChangeArrowheads="1"/>
          </p:cNvSpPr>
          <p:nvPr/>
        </p:nvSpPr>
        <p:spPr bwMode="auto">
          <a:xfrm>
            <a:off x="3494089" y="2944813"/>
            <a:ext cx="34925" cy="1587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71" name="Rectangle 7">
            <a:extLst>
              <a:ext uri="{FF2B5EF4-FFF2-40B4-BE49-F238E27FC236}">
                <a16:creationId xmlns:a16="http://schemas.microsoft.com/office/drawing/2014/main" xmlns="" id="{396447A8-09BF-43BA-A1B7-36B33FA6B2D8}"/>
              </a:ext>
            </a:extLst>
          </p:cNvPr>
          <p:cNvSpPr>
            <a:spLocks noChangeArrowheads="1"/>
          </p:cNvSpPr>
          <p:nvPr/>
        </p:nvSpPr>
        <p:spPr bwMode="auto">
          <a:xfrm>
            <a:off x="979334" y="449551"/>
            <a:ext cx="4821961" cy="31290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85000"/>
              </a:lnSpc>
              <a:buFontTx/>
              <a:buChar char="•"/>
            </a:pPr>
            <a:r>
              <a:rPr lang="en-US" altLang="ko-KR" sz="2000" b="1" dirty="0">
                <a:solidFill>
                  <a:srgbClr val="FF0000"/>
                </a:solidFill>
                <a:latin typeface="Arial" panose="020B0604020202020204" pitchFamily="34" charset="0"/>
              </a:rPr>
              <a:t> Evaluation of Arithmetic Expressions</a:t>
            </a:r>
          </a:p>
        </p:txBody>
      </p:sp>
      <p:sp>
        <p:nvSpPr>
          <p:cNvPr id="11272" name="Rectangle 8">
            <a:extLst>
              <a:ext uri="{FF2B5EF4-FFF2-40B4-BE49-F238E27FC236}">
                <a16:creationId xmlns:a16="http://schemas.microsoft.com/office/drawing/2014/main" xmlns="" id="{E0DB1FB6-9261-4E65-888C-F0504FC0B23F}"/>
              </a:ext>
            </a:extLst>
          </p:cNvPr>
          <p:cNvSpPr>
            <a:spLocks noChangeArrowheads="1"/>
          </p:cNvSpPr>
          <p:nvPr/>
        </p:nvSpPr>
        <p:spPr bwMode="auto">
          <a:xfrm>
            <a:off x="965161" y="1248341"/>
            <a:ext cx="6809621" cy="60529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dirty="0">
                <a:latin typeface="Arial" panose="020B0604020202020204" pitchFamily="34" charset="0"/>
              </a:rPr>
              <a:t>  Any arithmetic expression can be expressed in parenthesis-free </a:t>
            </a:r>
          </a:p>
          <a:p>
            <a:pPr latinLnBrk="0"/>
            <a:r>
              <a:rPr lang="en-US" altLang="ko-KR" sz="1800" dirty="0">
                <a:latin typeface="Arial" panose="020B0604020202020204" pitchFamily="34" charset="0"/>
              </a:rPr>
              <a:t>   Polish notation, including reverse Polish notation</a:t>
            </a:r>
          </a:p>
        </p:txBody>
      </p:sp>
      <p:sp>
        <p:nvSpPr>
          <p:cNvPr id="11273" name="Rectangle 9">
            <a:extLst>
              <a:ext uri="{FF2B5EF4-FFF2-40B4-BE49-F238E27FC236}">
                <a16:creationId xmlns:a16="http://schemas.microsoft.com/office/drawing/2014/main" xmlns="" id="{E2A53AF9-E37C-4A12-82DF-99CE43BE59F1}"/>
              </a:ext>
            </a:extLst>
          </p:cNvPr>
          <p:cNvSpPr>
            <a:spLocks noChangeArrowheads="1"/>
          </p:cNvSpPr>
          <p:nvPr/>
        </p:nvSpPr>
        <p:spPr bwMode="auto">
          <a:xfrm>
            <a:off x="2362799" y="2630488"/>
            <a:ext cx="3692525" cy="3143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96000"/>
              </a:lnSpc>
            </a:pPr>
            <a:r>
              <a:rPr lang="en-US" altLang="ko-KR" sz="1800">
                <a:latin typeface="Arial" panose="020B0604020202020204" pitchFamily="34" charset="0"/>
              </a:rPr>
              <a:t>(3 * 4) + (5 * 6)    </a:t>
            </a:r>
            <a:r>
              <a:rPr lang="en-US" altLang="ko-KR" sz="1800">
                <a:latin typeface="Arial" panose="020B0604020202020204" pitchFamily="34" charset="0"/>
                <a:sym typeface="Symbol" panose="05050102010706020507" pitchFamily="18" charset="2"/>
              </a:rPr>
              <a:t></a:t>
            </a:r>
            <a:r>
              <a:rPr lang="en-US" altLang="ko-KR" sz="1800">
                <a:latin typeface="Arial" panose="020B0604020202020204" pitchFamily="34" charset="0"/>
              </a:rPr>
              <a:t>      3 4 * 5 6 * +</a:t>
            </a:r>
          </a:p>
        </p:txBody>
      </p:sp>
      <p:sp>
        <p:nvSpPr>
          <p:cNvPr id="11277" name="Rectangle 13">
            <a:extLst>
              <a:ext uri="{FF2B5EF4-FFF2-40B4-BE49-F238E27FC236}">
                <a16:creationId xmlns:a16="http://schemas.microsoft.com/office/drawing/2014/main" xmlns="" id="{7CFFAB96-9347-4E5B-9BC5-4FA5A53454F4}"/>
              </a:ext>
            </a:extLst>
          </p:cNvPr>
          <p:cNvSpPr>
            <a:spLocks noChangeArrowheads="1"/>
          </p:cNvSpPr>
          <p:nvPr/>
        </p:nvSpPr>
        <p:spPr bwMode="auto">
          <a:xfrm>
            <a:off x="2080224" y="3090069"/>
            <a:ext cx="330200" cy="796925"/>
          </a:xfrm>
          <a:prstGeom prst="rect">
            <a:avLst/>
          </a:prstGeom>
          <a:noFill/>
          <a:ln w="25400">
            <a:solidFill>
              <a:srgbClr val="000000"/>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78" name="Line 14">
            <a:extLst>
              <a:ext uri="{FF2B5EF4-FFF2-40B4-BE49-F238E27FC236}">
                <a16:creationId xmlns:a16="http://schemas.microsoft.com/office/drawing/2014/main" xmlns="" id="{C6D9662F-BDDE-4170-991B-CCF28E229D17}"/>
              </a:ext>
            </a:extLst>
          </p:cNvPr>
          <p:cNvSpPr>
            <a:spLocks noChangeShapeType="1"/>
          </p:cNvSpPr>
          <p:nvPr/>
        </p:nvSpPr>
        <p:spPr bwMode="auto">
          <a:xfrm>
            <a:off x="2069112" y="3290093"/>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79" name="Line 15">
            <a:extLst>
              <a:ext uri="{FF2B5EF4-FFF2-40B4-BE49-F238E27FC236}">
                <a16:creationId xmlns:a16="http://schemas.microsoft.com/office/drawing/2014/main" xmlns="" id="{A5D0CB51-0B26-4C6E-BCA1-AFCCD64D2EC5}"/>
              </a:ext>
            </a:extLst>
          </p:cNvPr>
          <p:cNvSpPr>
            <a:spLocks noChangeShapeType="1"/>
          </p:cNvSpPr>
          <p:nvPr/>
        </p:nvSpPr>
        <p:spPr bwMode="auto">
          <a:xfrm>
            <a:off x="2069112" y="3494881"/>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80" name="Line 16">
            <a:extLst>
              <a:ext uri="{FF2B5EF4-FFF2-40B4-BE49-F238E27FC236}">
                <a16:creationId xmlns:a16="http://schemas.microsoft.com/office/drawing/2014/main" xmlns="" id="{F938F01A-8D2B-437F-9606-58E774826723}"/>
              </a:ext>
            </a:extLst>
          </p:cNvPr>
          <p:cNvSpPr>
            <a:spLocks noChangeShapeType="1"/>
          </p:cNvSpPr>
          <p:nvPr/>
        </p:nvSpPr>
        <p:spPr bwMode="auto">
          <a:xfrm>
            <a:off x="2069112" y="3699668"/>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81" name="Rectangle 17">
            <a:extLst>
              <a:ext uri="{FF2B5EF4-FFF2-40B4-BE49-F238E27FC236}">
                <a16:creationId xmlns:a16="http://schemas.microsoft.com/office/drawing/2014/main" xmlns="" id="{A8047263-1E9A-48A2-AFEF-0F1A5EF687FC}"/>
              </a:ext>
            </a:extLst>
          </p:cNvPr>
          <p:cNvSpPr>
            <a:spLocks noChangeArrowheads="1"/>
          </p:cNvSpPr>
          <p:nvPr/>
        </p:nvSpPr>
        <p:spPr bwMode="auto">
          <a:xfrm>
            <a:off x="2092925" y="3690143"/>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3</a:t>
            </a:r>
          </a:p>
        </p:txBody>
      </p:sp>
      <p:sp>
        <p:nvSpPr>
          <p:cNvPr id="11283" name="Line 19">
            <a:extLst>
              <a:ext uri="{FF2B5EF4-FFF2-40B4-BE49-F238E27FC236}">
                <a16:creationId xmlns:a16="http://schemas.microsoft.com/office/drawing/2014/main" xmlns="" id="{00041847-FB10-4644-9AA2-5F36C2AD950D}"/>
              </a:ext>
            </a:extLst>
          </p:cNvPr>
          <p:cNvSpPr>
            <a:spLocks noChangeShapeType="1"/>
          </p:cNvSpPr>
          <p:nvPr/>
        </p:nvSpPr>
        <p:spPr bwMode="auto">
          <a:xfrm>
            <a:off x="1853212" y="3807618"/>
            <a:ext cx="196850" cy="7938"/>
          </a:xfrm>
          <a:prstGeom prst="line">
            <a:avLst/>
          </a:prstGeom>
          <a:noFill/>
          <a:ln w="25400">
            <a:solidFill>
              <a:srgbClr val="000000"/>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84" name="Rectangle 20">
            <a:extLst>
              <a:ext uri="{FF2B5EF4-FFF2-40B4-BE49-F238E27FC236}">
                <a16:creationId xmlns:a16="http://schemas.microsoft.com/office/drawing/2014/main" xmlns="" id="{72FC1F40-B0C1-4744-8982-945038B7C7A0}"/>
              </a:ext>
            </a:extLst>
          </p:cNvPr>
          <p:cNvSpPr>
            <a:spLocks noChangeArrowheads="1"/>
          </p:cNvSpPr>
          <p:nvPr/>
        </p:nvSpPr>
        <p:spPr bwMode="auto">
          <a:xfrm>
            <a:off x="2791424" y="3090069"/>
            <a:ext cx="330200" cy="796925"/>
          </a:xfrm>
          <a:prstGeom prst="rect">
            <a:avLst/>
          </a:prstGeom>
          <a:noFill/>
          <a:ln w="25400">
            <a:solidFill>
              <a:srgbClr val="000000"/>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85" name="Line 21">
            <a:extLst>
              <a:ext uri="{FF2B5EF4-FFF2-40B4-BE49-F238E27FC236}">
                <a16:creationId xmlns:a16="http://schemas.microsoft.com/office/drawing/2014/main" xmlns="" id="{485980CA-9C27-4C53-8FFB-F3BBCA8F5495}"/>
              </a:ext>
            </a:extLst>
          </p:cNvPr>
          <p:cNvSpPr>
            <a:spLocks noChangeShapeType="1"/>
          </p:cNvSpPr>
          <p:nvPr/>
        </p:nvSpPr>
        <p:spPr bwMode="auto">
          <a:xfrm>
            <a:off x="2791424" y="3290093"/>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86" name="Line 22">
            <a:extLst>
              <a:ext uri="{FF2B5EF4-FFF2-40B4-BE49-F238E27FC236}">
                <a16:creationId xmlns:a16="http://schemas.microsoft.com/office/drawing/2014/main" xmlns="" id="{8044B69E-78E1-4A12-8D0F-F97E073D8160}"/>
              </a:ext>
            </a:extLst>
          </p:cNvPr>
          <p:cNvSpPr>
            <a:spLocks noChangeShapeType="1"/>
          </p:cNvSpPr>
          <p:nvPr/>
        </p:nvSpPr>
        <p:spPr bwMode="auto">
          <a:xfrm>
            <a:off x="2791424" y="3494881"/>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87" name="Line 23">
            <a:extLst>
              <a:ext uri="{FF2B5EF4-FFF2-40B4-BE49-F238E27FC236}">
                <a16:creationId xmlns:a16="http://schemas.microsoft.com/office/drawing/2014/main" xmlns="" id="{E7A70EDC-AFCF-4DB5-B19E-6CCC249A4F44}"/>
              </a:ext>
            </a:extLst>
          </p:cNvPr>
          <p:cNvSpPr>
            <a:spLocks noChangeShapeType="1"/>
          </p:cNvSpPr>
          <p:nvPr/>
        </p:nvSpPr>
        <p:spPr bwMode="auto">
          <a:xfrm>
            <a:off x="2791424" y="3699668"/>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88" name="Rectangle 24">
            <a:extLst>
              <a:ext uri="{FF2B5EF4-FFF2-40B4-BE49-F238E27FC236}">
                <a16:creationId xmlns:a16="http://schemas.microsoft.com/office/drawing/2014/main" xmlns="" id="{92F42307-EFB2-48EA-B91E-A374915AC6A4}"/>
              </a:ext>
            </a:extLst>
          </p:cNvPr>
          <p:cNvSpPr>
            <a:spLocks noChangeArrowheads="1"/>
          </p:cNvSpPr>
          <p:nvPr/>
        </p:nvSpPr>
        <p:spPr bwMode="auto">
          <a:xfrm>
            <a:off x="2802538" y="3690143"/>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3</a:t>
            </a:r>
          </a:p>
        </p:txBody>
      </p:sp>
      <p:sp>
        <p:nvSpPr>
          <p:cNvPr id="11290" name="Line 26">
            <a:extLst>
              <a:ext uri="{FF2B5EF4-FFF2-40B4-BE49-F238E27FC236}">
                <a16:creationId xmlns:a16="http://schemas.microsoft.com/office/drawing/2014/main" xmlns="" id="{BEC7869A-2C1F-4F58-8195-11F4D24A19C9}"/>
              </a:ext>
            </a:extLst>
          </p:cNvPr>
          <p:cNvSpPr>
            <a:spLocks noChangeShapeType="1"/>
          </p:cNvSpPr>
          <p:nvPr/>
        </p:nvSpPr>
        <p:spPr bwMode="auto">
          <a:xfrm>
            <a:off x="2588224" y="3590131"/>
            <a:ext cx="190500" cy="0"/>
          </a:xfrm>
          <a:prstGeom prst="line">
            <a:avLst/>
          </a:prstGeom>
          <a:noFill/>
          <a:ln w="25400">
            <a:solidFill>
              <a:srgbClr val="000000"/>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1" name="Rectangle 27">
            <a:extLst>
              <a:ext uri="{FF2B5EF4-FFF2-40B4-BE49-F238E27FC236}">
                <a16:creationId xmlns:a16="http://schemas.microsoft.com/office/drawing/2014/main" xmlns="" id="{57F2E316-7489-46C0-88A0-52E8FC001D08}"/>
              </a:ext>
            </a:extLst>
          </p:cNvPr>
          <p:cNvSpPr>
            <a:spLocks noChangeArrowheads="1"/>
          </p:cNvSpPr>
          <p:nvPr/>
        </p:nvSpPr>
        <p:spPr bwMode="auto">
          <a:xfrm>
            <a:off x="3501037" y="3090069"/>
            <a:ext cx="341312" cy="796925"/>
          </a:xfrm>
          <a:prstGeom prst="rect">
            <a:avLst/>
          </a:prstGeom>
          <a:noFill/>
          <a:ln w="25400">
            <a:solidFill>
              <a:srgbClr val="000000"/>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2" name="Line 28">
            <a:extLst>
              <a:ext uri="{FF2B5EF4-FFF2-40B4-BE49-F238E27FC236}">
                <a16:creationId xmlns:a16="http://schemas.microsoft.com/office/drawing/2014/main" xmlns="" id="{8D590B51-79C3-46EA-AEA0-C838EAC75779}"/>
              </a:ext>
            </a:extLst>
          </p:cNvPr>
          <p:cNvSpPr>
            <a:spLocks noChangeShapeType="1"/>
          </p:cNvSpPr>
          <p:nvPr/>
        </p:nvSpPr>
        <p:spPr bwMode="auto">
          <a:xfrm>
            <a:off x="3501037" y="3290093"/>
            <a:ext cx="341312"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3" name="Line 29">
            <a:extLst>
              <a:ext uri="{FF2B5EF4-FFF2-40B4-BE49-F238E27FC236}">
                <a16:creationId xmlns:a16="http://schemas.microsoft.com/office/drawing/2014/main" xmlns="" id="{B8FECDA4-E96E-4C47-9FC7-3CFA44CE9F23}"/>
              </a:ext>
            </a:extLst>
          </p:cNvPr>
          <p:cNvSpPr>
            <a:spLocks noChangeShapeType="1"/>
          </p:cNvSpPr>
          <p:nvPr/>
        </p:nvSpPr>
        <p:spPr bwMode="auto">
          <a:xfrm>
            <a:off x="3501037" y="3494881"/>
            <a:ext cx="341312"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4" name="Line 30">
            <a:extLst>
              <a:ext uri="{FF2B5EF4-FFF2-40B4-BE49-F238E27FC236}">
                <a16:creationId xmlns:a16="http://schemas.microsoft.com/office/drawing/2014/main" xmlns="" id="{2128C439-85B2-49B7-B645-52C82F8B7DE3}"/>
              </a:ext>
            </a:extLst>
          </p:cNvPr>
          <p:cNvSpPr>
            <a:spLocks noChangeShapeType="1"/>
          </p:cNvSpPr>
          <p:nvPr/>
        </p:nvSpPr>
        <p:spPr bwMode="auto">
          <a:xfrm>
            <a:off x="3501037" y="3699668"/>
            <a:ext cx="341312"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5" name="Rectangle 31">
            <a:extLst>
              <a:ext uri="{FF2B5EF4-FFF2-40B4-BE49-F238E27FC236}">
                <a16:creationId xmlns:a16="http://schemas.microsoft.com/office/drawing/2014/main" xmlns="" id="{D8CE5817-9AA4-4975-BA03-DBDF02BE7701}"/>
              </a:ext>
            </a:extLst>
          </p:cNvPr>
          <p:cNvSpPr>
            <a:spLocks noChangeArrowheads="1"/>
          </p:cNvSpPr>
          <p:nvPr/>
        </p:nvSpPr>
        <p:spPr bwMode="auto">
          <a:xfrm>
            <a:off x="3485162" y="3683793"/>
            <a:ext cx="352662"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12</a:t>
            </a:r>
          </a:p>
        </p:txBody>
      </p:sp>
      <p:sp>
        <p:nvSpPr>
          <p:cNvPr id="11297" name="Line 33">
            <a:extLst>
              <a:ext uri="{FF2B5EF4-FFF2-40B4-BE49-F238E27FC236}">
                <a16:creationId xmlns:a16="http://schemas.microsoft.com/office/drawing/2014/main" xmlns="" id="{EC988B13-39A7-494A-B780-AECBD1347A97}"/>
              </a:ext>
            </a:extLst>
          </p:cNvPr>
          <p:cNvSpPr>
            <a:spLocks noChangeShapeType="1"/>
          </p:cNvSpPr>
          <p:nvPr/>
        </p:nvSpPr>
        <p:spPr bwMode="auto">
          <a:xfrm>
            <a:off x="3285137" y="3807618"/>
            <a:ext cx="196850" cy="0"/>
          </a:xfrm>
          <a:prstGeom prst="line">
            <a:avLst/>
          </a:prstGeom>
          <a:noFill/>
          <a:ln w="25400">
            <a:solidFill>
              <a:srgbClr val="000000"/>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8" name="Rectangle 34">
            <a:extLst>
              <a:ext uri="{FF2B5EF4-FFF2-40B4-BE49-F238E27FC236}">
                <a16:creationId xmlns:a16="http://schemas.microsoft.com/office/drawing/2014/main" xmlns="" id="{B86AB1A8-8AED-4D91-8EE5-E1FAE666C19A}"/>
              </a:ext>
            </a:extLst>
          </p:cNvPr>
          <p:cNvSpPr>
            <a:spLocks noChangeArrowheads="1"/>
          </p:cNvSpPr>
          <p:nvPr/>
        </p:nvSpPr>
        <p:spPr bwMode="auto">
          <a:xfrm>
            <a:off x="4223349" y="3090069"/>
            <a:ext cx="330200" cy="796925"/>
          </a:xfrm>
          <a:prstGeom prst="rect">
            <a:avLst/>
          </a:prstGeom>
          <a:noFill/>
          <a:ln w="25400">
            <a:solidFill>
              <a:srgbClr val="000000"/>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99" name="Line 35">
            <a:extLst>
              <a:ext uri="{FF2B5EF4-FFF2-40B4-BE49-F238E27FC236}">
                <a16:creationId xmlns:a16="http://schemas.microsoft.com/office/drawing/2014/main" xmlns="" id="{B729C7BB-22B0-4C65-9D87-EAC6DA33B78F}"/>
              </a:ext>
            </a:extLst>
          </p:cNvPr>
          <p:cNvSpPr>
            <a:spLocks noChangeShapeType="1"/>
          </p:cNvSpPr>
          <p:nvPr/>
        </p:nvSpPr>
        <p:spPr bwMode="auto">
          <a:xfrm>
            <a:off x="4223349" y="3290093"/>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0" name="Line 36">
            <a:extLst>
              <a:ext uri="{FF2B5EF4-FFF2-40B4-BE49-F238E27FC236}">
                <a16:creationId xmlns:a16="http://schemas.microsoft.com/office/drawing/2014/main" xmlns="" id="{2B68BD0E-E25D-4886-B418-6D715C3B2F72}"/>
              </a:ext>
            </a:extLst>
          </p:cNvPr>
          <p:cNvSpPr>
            <a:spLocks noChangeShapeType="1"/>
          </p:cNvSpPr>
          <p:nvPr/>
        </p:nvSpPr>
        <p:spPr bwMode="auto">
          <a:xfrm>
            <a:off x="4223349" y="3494881"/>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1" name="Line 37">
            <a:extLst>
              <a:ext uri="{FF2B5EF4-FFF2-40B4-BE49-F238E27FC236}">
                <a16:creationId xmlns:a16="http://schemas.microsoft.com/office/drawing/2014/main" xmlns="" id="{A80DCF60-A15F-4425-983A-F361A76B88D2}"/>
              </a:ext>
            </a:extLst>
          </p:cNvPr>
          <p:cNvSpPr>
            <a:spLocks noChangeShapeType="1"/>
          </p:cNvSpPr>
          <p:nvPr/>
        </p:nvSpPr>
        <p:spPr bwMode="auto">
          <a:xfrm>
            <a:off x="4223349" y="3699668"/>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2" name="Rectangle 38">
            <a:extLst>
              <a:ext uri="{FF2B5EF4-FFF2-40B4-BE49-F238E27FC236}">
                <a16:creationId xmlns:a16="http://schemas.microsoft.com/office/drawing/2014/main" xmlns="" id="{55C6E18E-2A15-4A5B-A9EF-8C3196FF6E98}"/>
              </a:ext>
            </a:extLst>
          </p:cNvPr>
          <p:cNvSpPr>
            <a:spLocks noChangeArrowheads="1"/>
          </p:cNvSpPr>
          <p:nvPr/>
        </p:nvSpPr>
        <p:spPr bwMode="auto">
          <a:xfrm>
            <a:off x="4209062" y="3683793"/>
            <a:ext cx="352662"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12</a:t>
            </a:r>
          </a:p>
        </p:txBody>
      </p:sp>
      <p:sp>
        <p:nvSpPr>
          <p:cNvPr id="11304" name="Line 40">
            <a:extLst>
              <a:ext uri="{FF2B5EF4-FFF2-40B4-BE49-F238E27FC236}">
                <a16:creationId xmlns:a16="http://schemas.microsoft.com/office/drawing/2014/main" xmlns="" id="{87119D51-940D-4861-93F0-90AD7BAC1B4F}"/>
              </a:ext>
            </a:extLst>
          </p:cNvPr>
          <p:cNvSpPr>
            <a:spLocks noChangeShapeType="1"/>
          </p:cNvSpPr>
          <p:nvPr/>
        </p:nvSpPr>
        <p:spPr bwMode="auto">
          <a:xfrm>
            <a:off x="4021737" y="3590131"/>
            <a:ext cx="188912" cy="0"/>
          </a:xfrm>
          <a:prstGeom prst="line">
            <a:avLst/>
          </a:prstGeom>
          <a:noFill/>
          <a:ln w="25400">
            <a:solidFill>
              <a:srgbClr val="000000"/>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5" name="Rectangle 41">
            <a:extLst>
              <a:ext uri="{FF2B5EF4-FFF2-40B4-BE49-F238E27FC236}">
                <a16:creationId xmlns:a16="http://schemas.microsoft.com/office/drawing/2014/main" xmlns="" id="{05A5E18C-045F-4E15-9F62-7C02A1A88386}"/>
              </a:ext>
            </a:extLst>
          </p:cNvPr>
          <p:cNvSpPr>
            <a:spLocks noChangeArrowheads="1"/>
          </p:cNvSpPr>
          <p:nvPr/>
        </p:nvSpPr>
        <p:spPr bwMode="auto">
          <a:xfrm>
            <a:off x="4945662" y="3090069"/>
            <a:ext cx="330200" cy="796925"/>
          </a:xfrm>
          <a:prstGeom prst="rect">
            <a:avLst/>
          </a:prstGeom>
          <a:noFill/>
          <a:ln w="25400">
            <a:solidFill>
              <a:srgbClr val="000000"/>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6" name="Line 42">
            <a:extLst>
              <a:ext uri="{FF2B5EF4-FFF2-40B4-BE49-F238E27FC236}">
                <a16:creationId xmlns:a16="http://schemas.microsoft.com/office/drawing/2014/main" xmlns="" id="{B6F62C52-13FA-4D70-B6A5-14D1F01FFF88}"/>
              </a:ext>
            </a:extLst>
          </p:cNvPr>
          <p:cNvSpPr>
            <a:spLocks noChangeShapeType="1"/>
          </p:cNvSpPr>
          <p:nvPr/>
        </p:nvSpPr>
        <p:spPr bwMode="auto">
          <a:xfrm>
            <a:off x="4945662" y="3290093"/>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7" name="Line 43">
            <a:extLst>
              <a:ext uri="{FF2B5EF4-FFF2-40B4-BE49-F238E27FC236}">
                <a16:creationId xmlns:a16="http://schemas.microsoft.com/office/drawing/2014/main" xmlns="" id="{19D19798-92A1-4A57-AC63-AE523F4F558D}"/>
              </a:ext>
            </a:extLst>
          </p:cNvPr>
          <p:cNvSpPr>
            <a:spLocks noChangeShapeType="1"/>
          </p:cNvSpPr>
          <p:nvPr/>
        </p:nvSpPr>
        <p:spPr bwMode="auto">
          <a:xfrm>
            <a:off x="4945662" y="3494881"/>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8" name="Line 44">
            <a:extLst>
              <a:ext uri="{FF2B5EF4-FFF2-40B4-BE49-F238E27FC236}">
                <a16:creationId xmlns:a16="http://schemas.microsoft.com/office/drawing/2014/main" xmlns="" id="{3C0BDA4A-3410-496F-BA4A-4DC3FC01EFAC}"/>
              </a:ext>
            </a:extLst>
          </p:cNvPr>
          <p:cNvSpPr>
            <a:spLocks noChangeShapeType="1"/>
          </p:cNvSpPr>
          <p:nvPr/>
        </p:nvSpPr>
        <p:spPr bwMode="auto">
          <a:xfrm>
            <a:off x="4945662" y="3699668"/>
            <a:ext cx="3302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09" name="Rectangle 45">
            <a:extLst>
              <a:ext uri="{FF2B5EF4-FFF2-40B4-BE49-F238E27FC236}">
                <a16:creationId xmlns:a16="http://schemas.microsoft.com/office/drawing/2014/main" xmlns="" id="{0F8250B3-F99D-479B-A042-DDAF2B6BA10B}"/>
              </a:ext>
            </a:extLst>
          </p:cNvPr>
          <p:cNvSpPr>
            <a:spLocks noChangeArrowheads="1"/>
          </p:cNvSpPr>
          <p:nvPr/>
        </p:nvSpPr>
        <p:spPr bwMode="auto">
          <a:xfrm>
            <a:off x="4920262" y="3690143"/>
            <a:ext cx="352662"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12</a:t>
            </a:r>
          </a:p>
        </p:txBody>
      </p:sp>
      <p:sp>
        <p:nvSpPr>
          <p:cNvPr id="11311" name="Line 47">
            <a:extLst>
              <a:ext uri="{FF2B5EF4-FFF2-40B4-BE49-F238E27FC236}">
                <a16:creationId xmlns:a16="http://schemas.microsoft.com/office/drawing/2014/main" xmlns="" id="{F7C2A17D-8266-420B-95B4-1397EC90B175}"/>
              </a:ext>
            </a:extLst>
          </p:cNvPr>
          <p:cNvSpPr>
            <a:spLocks noChangeShapeType="1"/>
          </p:cNvSpPr>
          <p:nvPr/>
        </p:nvSpPr>
        <p:spPr bwMode="auto">
          <a:xfrm>
            <a:off x="4731350" y="3399631"/>
            <a:ext cx="188913" cy="0"/>
          </a:xfrm>
          <a:prstGeom prst="line">
            <a:avLst/>
          </a:prstGeom>
          <a:noFill/>
          <a:ln w="25400">
            <a:solidFill>
              <a:srgbClr val="000000"/>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12" name="Rectangle 48">
            <a:extLst>
              <a:ext uri="{FF2B5EF4-FFF2-40B4-BE49-F238E27FC236}">
                <a16:creationId xmlns:a16="http://schemas.microsoft.com/office/drawing/2014/main" xmlns="" id="{E8ADF98B-CD91-490F-9B2B-253EBF8B5084}"/>
              </a:ext>
            </a:extLst>
          </p:cNvPr>
          <p:cNvSpPr>
            <a:spLocks noChangeArrowheads="1"/>
          </p:cNvSpPr>
          <p:nvPr/>
        </p:nvSpPr>
        <p:spPr bwMode="auto">
          <a:xfrm>
            <a:off x="5655274" y="3090069"/>
            <a:ext cx="342900" cy="796925"/>
          </a:xfrm>
          <a:prstGeom prst="rect">
            <a:avLst/>
          </a:prstGeom>
          <a:noFill/>
          <a:ln w="25400">
            <a:solidFill>
              <a:srgbClr val="000000"/>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13" name="Line 49">
            <a:extLst>
              <a:ext uri="{FF2B5EF4-FFF2-40B4-BE49-F238E27FC236}">
                <a16:creationId xmlns:a16="http://schemas.microsoft.com/office/drawing/2014/main" xmlns="" id="{36B34FC3-A8C3-4A7F-88D4-AFBF5ABE328E}"/>
              </a:ext>
            </a:extLst>
          </p:cNvPr>
          <p:cNvSpPr>
            <a:spLocks noChangeShapeType="1"/>
          </p:cNvSpPr>
          <p:nvPr/>
        </p:nvSpPr>
        <p:spPr bwMode="auto">
          <a:xfrm>
            <a:off x="5655274" y="3290093"/>
            <a:ext cx="3429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14" name="Line 50">
            <a:extLst>
              <a:ext uri="{FF2B5EF4-FFF2-40B4-BE49-F238E27FC236}">
                <a16:creationId xmlns:a16="http://schemas.microsoft.com/office/drawing/2014/main" xmlns="" id="{7C83C4A1-65C3-44EB-9013-954FEEA1D143}"/>
              </a:ext>
            </a:extLst>
          </p:cNvPr>
          <p:cNvSpPr>
            <a:spLocks noChangeShapeType="1"/>
          </p:cNvSpPr>
          <p:nvPr/>
        </p:nvSpPr>
        <p:spPr bwMode="auto">
          <a:xfrm>
            <a:off x="5655274" y="3494881"/>
            <a:ext cx="3429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15" name="Line 51">
            <a:extLst>
              <a:ext uri="{FF2B5EF4-FFF2-40B4-BE49-F238E27FC236}">
                <a16:creationId xmlns:a16="http://schemas.microsoft.com/office/drawing/2014/main" xmlns="" id="{E45A94E8-B7D1-455D-929B-07F4F3197259}"/>
              </a:ext>
            </a:extLst>
          </p:cNvPr>
          <p:cNvSpPr>
            <a:spLocks noChangeShapeType="1"/>
          </p:cNvSpPr>
          <p:nvPr/>
        </p:nvSpPr>
        <p:spPr bwMode="auto">
          <a:xfrm>
            <a:off x="5655274" y="3699668"/>
            <a:ext cx="342900"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16" name="Rectangle 52">
            <a:extLst>
              <a:ext uri="{FF2B5EF4-FFF2-40B4-BE49-F238E27FC236}">
                <a16:creationId xmlns:a16="http://schemas.microsoft.com/office/drawing/2014/main" xmlns="" id="{0D510A68-F25A-47B1-B942-659A7F6E89B7}"/>
              </a:ext>
            </a:extLst>
          </p:cNvPr>
          <p:cNvSpPr>
            <a:spLocks noChangeArrowheads="1"/>
          </p:cNvSpPr>
          <p:nvPr/>
        </p:nvSpPr>
        <p:spPr bwMode="auto">
          <a:xfrm>
            <a:off x="5640987" y="3690143"/>
            <a:ext cx="352662"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12</a:t>
            </a:r>
          </a:p>
        </p:txBody>
      </p:sp>
      <p:sp>
        <p:nvSpPr>
          <p:cNvPr id="11318" name="Line 54">
            <a:extLst>
              <a:ext uri="{FF2B5EF4-FFF2-40B4-BE49-F238E27FC236}">
                <a16:creationId xmlns:a16="http://schemas.microsoft.com/office/drawing/2014/main" xmlns="" id="{4644E6C2-CA47-4C00-9D0E-1945D2099491}"/>
              </a:ext>
            </a:extLst>
          </p:cNvPr>
          <p:cNvSpPr>
            <a:spLocks noChangeShapeType="1"/>
          </p:cNvSpPr>
          <p:nvPr/>
        </p:nvSpPr>
        <p:spPr bwMode="auto">
          <a:xfrm>
            <a:off x="5452074" y="3590131"/>
            <a:ext cx="203200" cy="0"/>
          </a:xfrm>
          <a:prstGeom prst="line">
            <a:avLst/>
          </a:prstGeom>
          <a:noFill/>
          <a:ln w="25400">
            <a:solidFill>
              <a:srgbClr val="000000"/>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19" name="Rectangle 55">
            <a:extLst>
              <a:ext uri="{FF2B5EF4-FFF2-40B4-BE49-F238E27FC236}">
                <a16:creationId xmlns:a16="http://schemas.microsoft.com/office/drawing/2014/main" xmlns="" id="{E43BB02E-8AB1-419F-A1F5-3C22B0D23C84}"/>
              </a:ext>
            </a:extLst>
          </p:cNvPr>
          <p:cNvSpPr>
            <a:spLocks noChangeArrowheads="1"/>
          </p:cNvSpPr>
          <p:nvPr/>
        </p:nvSpPr>
        <p:spPr bwMode="auto">
          <a:xfrm>
            <a:off x="6379175" y="3090069"/>
            <a:ext cx="341313" cy="796925"/>
          </a:xfrm>
          <a:prstGeom prst="rect">
            <a:avLst/>
          </a:prstGeom>
          <a:noFill/>
          <a:ln w="25400">
            <a:solidFill>
              <a:srgbClr val="000000"/>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20" name="Line 56">
            <a:extLst>
              <a:ext uri="{FF2B5EF4-FFF2-40B4-BE49-F238E27FC236}">
                <a16:creationId xmlns:a16="http://schemas.microsoft.com/office/drawing/2014/main" xmlns="" id="{282CD454-B89B-457C-99A9-544E3911D3CA}"/>
              </a:ext>
            </a:extLst>
          </p:cNvPr>
          <p:cNvSpPr>
            <a:spLocks noChangeShapeType="1"/>
          </p:cNvSpPr>
          <p:nvPr/>
        </p:nvSpPr>
        <p:spPr bwMode="auto">
          <a:xfrm>
            <a:off x="6379175" y="3290093"/>
            <a:ext cx="341313"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21" name="Line 57">
            <a:extLst>
              <a:ext uri="{FF2B5EF4-FFF2-40B4-BE49-F238E27FC236}">
                <a16:creationId xmlns:a16="http://schemas.microsoft.com/office/drawing/2014/main" xmlns="" id="{FD8B61F9-6D67-4ADE-8384-4A7907D546A8}"/>
              </a:ext>
            </a:extLst>
          </p:cNvPr>
          <p:cNvSpPr>
            <a:spLocks noChangeShapeType="1"/>
          </p:cNvSpPr>
          <p:nvPr/>
        </p:nvSpPr>
        <p:spPr bwMode="auto">
          <a:xfrm>
            <a:off x="6379175" y="3494881"/>
            <a:ext cx="341313"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22" name="Line 58">
            <a:extLst>
              <a:ext uri="{FF2B5EF4-FFF2-40B4-BE49-F238E27FC236}">
                <a16:creationId xmlns:a16="http://schemas.microsoft.com/office/drawing/2014/main" xmlns="" id="{2AFEBC34-B790-44B2-B5CE-9D5EEC527EC6}"/>
              </a:ext>
            </a:extLst>
          </p:cNvPr>
          <p:cNvSpPr>
            <a:spLocks noChangeShapeType="1"/>
          </p:cNvSpPr>
          <p:nvPr/>
        </p:nvSpPr>
        <p:spPr bwMode="auto">
          <a:xfrm>
            <a:off x="6379175" y="3699668"/>
            <a:ext cx="341313" cy="0"/>
          </a:xfrm>
          <a:prstGeom prst="line">
            <a:avLst/>
          </a:prstGeom>
          <a:noFill/>
          <a:ln w="2540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23" name="Rectangle 59">
            <a:extLst>
              <a:ext uri="{FF2B5EF4-FFF2-40B4-BE49-F238E27FC236}">
                <a16:creationId xmlns:a16="http://schemas.microsoft.com/office/drawing/2014/main" xmlns="" id="{76A40CFB-C4A9-465E-BAD1-C2BA8573DFDB}"/>
              </a:ext>
            </a:extLst>
          </p:cNvPr>
          <p:cNvSpPr>
            <a:spLocks noChangeArrowheads="1"/>
          </p:cNvSpPr>
          <p:nvPr/>
        </p:nvSpPr>
        <p:spPr bwMode="auto">
          <a:xfrm>
            <a:off x="6363299" y="3683793"/>
            <a:ext cx="352662"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42</a:t>
            </a:r>
          </a:p>
        </p:txBody>
      </p:sp>
      <p:sp>
        <p:nvSpPr>
          <p:cNvPr id="11325" name="Line 61">
            <a:extLst>
              <a:ext uri="{FF2B5EF4-FFF2-40B4-BE49-F238E27FC236}">
                <a16:creationId xmlns:a16="http://schemas.microsoft.com/office/drawing/2014/main" xmlns="" id="{D90E2179-1121-4CB2-8D9A-8E5DF28E4805}"/>
              </a:ext>
            </a:extLst>
          </p:cNvPr>
          <p:cNvSpPr>
            <a:spLocks noChangeShapeType="1"/>
          </p:cNvSpPr>
          <p:nvPr/>
        </p:nvSpPr>
        <p:spPr bwMode="auto">
          <a:xfrm>
            <a:off x="6163274" y="3807618"/>
            <a:ext cx="203200" cy="0"/>
          </a:xfrm>
          <a:prstGeom prst="line">
            <a:avLst/>
          </a:prstGeom>
          <a:noFill/>
          <a:ln w="25400">
            <a:solidFill>
              <a:srgbClr val="000000"/>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326" name="Rectangle 62">
            <a:extLst>
              <a:ext uri="{FF2B5EF4-FFF2-40B4-BE49-F238E27FC236}">
                <a16:creationId xmlns:a16="http://schemas.microsoft.com/office/drawing/2014/main" xmlns="" id="{6C1DF087-887C-453B-8BEE-2DCA0163E1CE}"/>
              </a:ext>
            </a:extLst>
          </p:cNvPr>
          <p:cNvSpPr>
            <a:spLocks noChangeArrowheads="1"/>
          </p:cNvSpPr>
          <p:nvPr/>
        </p:nvSpPr>
        <p:spPr bwMode="auto">
          <a:xfrm>
            <a:off x="2802538" y="3486943"/>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4</a:t>
            </a:r>
          </a:p>
        </p:txBody>
      </p:sp>
      <p:sp>
        <p:nvSpPr>
          <p:cNvPr id="11327" name="Rectangle 63">
            <a:extLst>
              <a:ext uri="{FF2B5EF4-FFF2-40B4-BE49-F238E27FC236}">
                <a16:creationId xmlns:a16="http://schemas.microsoft.com/office/drawing/2014/main" xmlns="" id="{9E241BF6-318B-4AFF-9149-FBAA77B9BDC5}"/>
              </a:ext>
            </a:extLst>
          </p:cNvPr>
          <p:cNvSpPr>
            <a:spLocks noChangeArrowheads="1"/>
          </p:cNvSpPr>
          <p:nvPr/>
        </p:nvSpPr>
        <p:spPr bwMode="auto">
          <a:xfrm>
            <a:off x="4259863" y="3486943"/>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5</a:t>
            </a:r>
          </a:p>
        </p:txBody>
      </p:sp>
      <p:sp>
        <p:nvSpPr>
          <p:cNvPr id="11328" name="Rectangle 64">
            <a:extLst>
              <a:ext uri="{FF2B5EF4-FFF2-40B4-BE49-F238E27FC236}">
                <a16:creationId xmlns:a16="http://schemas.microsoft.com/office/drawing/2014/main" xmlns="" id="{24EBCDE9-FEB1-45F7-9F5C-592F8153E4C3}"/>
              </a:ext>
            </a:extLst>
          </p:cNvPr>
          <p:cNvSpPr>
            <a:spLocks noChangeArrowheads="1"/>
          </p:cNvSpPr>
          <p:nvPr/>
        </p:nvSpPr>
        <p:spPr bwMode="auto">
          <a:xfrm>
            <a:off x="4969475" y="3486943"/>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5</a:t>
            </a:r>
          </a:p>
        </p:txBody>
      </p:sp>
      <p:sp>
        <p:nvSpPr>
          <p:cNvPr id="11329" name="Rectangle 65">
            <a:extLst>
              <a:ext uri="{FF2B5EF4-FFF2-40B4-BE49-F238E27FC236}">
                <a16:creationId xmlns:a16="http://schemas.microsoft.com/office/drawing/2014/main" xmlns="" id="{652B35F8-4117-477F-A2B2-F7949730702C}"/>
              </a:ext>
            </a:extLst>
          </p:cNvPr>
          <p:cNvSpPr>
            <a:spLocks noChangeArrowheads="1"/>
          </p:cNvSpPr>
          <p:nvPr/>
        </p:nvSpPr>
        <p:spPr bwMode="auto">
          <a:xfrm>
            <a:off x="4969475" y="3282156"/>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6</a:t>
            </a:r>
          </a:p>
        </p:txBody>
      </p:sp>
      <p:sp>
        <p:nvSpPr>
          <p:cNvPr id="11330" name="Rectangle 66">
            <a:extLst>
              <a:ext uri="{FF2B5EF4-FFF2-40B4-BE49-F238E27FC236}">
                <a16:creationId xmlns:a16="http://schemas.microsoft.com/office/drawing/2014/main" xmlns="" id="{9E2FFBD8-E278-47E7-B5BD-940A4001796E}"/>
              </a:ext>
            </a:extLst>
          </p:cNvPr>
          <p:cNvSpPr>
            <a:spLocks noChangeArrowheads="1"/>
          </p:cNvSpPr>
          <p:nvPr/>
        </p:nvSpPr>
        <p:spPr bwMode="auto">
          <a:xfrm>
            <a:off x="5647337" y="3486943"/>
            <a:ext cx="352662"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30</a:t>
            </a:r>
          </a:p>
        </p:txBody>
      </p:sp>
      <p:sp>
        <p:nvSpPr>
          <p:cNvPr id="11331" name="Rectangle 67">
            <a:extLst>
              <a:ext uri="{FF2B5EF4-FFF2-40B4-BE49-F238E27FC236}">
                <a16:creationId xmlns:a16="http://schemas.microsoft.com/office/drawing/2014/main" xmlns="" id="{8E0B0529-6E79-4CBD-AC0E-776D592B0BC9}"/>
              </a:ext>
            </a:extLst>
          </p:cNvPr>
          <p:cNvSpPr>
            <a:spLocks noChangeArrowheads="1"/>
          </p:cNvSpPr>
          <p:nvPr/>
        </p:nvSpPr>
        <p:spPr bwMode="auto">
          <a:xfrm>
            <a:off x="2092925" y="3953668"/>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3</a:t>
            </a:r>
          </a:p>
        </p:txBody>
      </p:sp>
      <p:sp>
        <p:nvSpPr>
          <p:cNvPr id="11332" name="Rectangle 68">
            <a:extLst>
              <a:ext uri="{FF2B5EF4-FFF2-40B4-BE49-F238E27FC236}">
                <a16:creationId xmlns:a16="http://schemas.microsoft.com/office/drawing/2014/main" xmlns="" id="{CA89D36B-2DD5-45B2-9DA9-EEF276CB81DA}"/>
              </a:ext>
            </a:extLst>
          </p:cNvPr>
          <p:cNvSpPr>
            <a:spLocks noChangeArrowheads="1"/>
          </p:cNvSpPr>
          <p:nvPr/>
        </p:nvSpPr>
        <p:spPr bwMode="auto">
          <a:xfrm>
            <a:off x="2813650" y="3967956"/>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4</a:t>
            </a:r>
          </a:p>
        </p:txBody>
      </p:sp>
      <p:sp>
        <p:nvSpPr>
          <p:cNvPr id="11333" name="Rectangle 69">
            <a:extLst>
              <a:ext uri="{FF2B5EF4-FFF2-40B4-BE49-F238E27FC236}">
                <a16:creationId xmlns:a16="http://schemas.microsoft.com/office/drawing/2014/main" xmlns="" id="{A8C4370F-D097-4BAC-AA5B-44F8FCAA052D}"/>
              </a:ext>
            </a:extLst>
          </p:cNvPr>
          <p:cNvSpPr>
            <a:spLocks noChangeArrowheads="1"/>
          </p:cNvSpPr>
          <p:nvPr/>
        </p:nvSpPr>
        <p:spPr bwMode="auto">
          <a:xfrm>
            <a:off x="3539138" y="3956843"/>
            <a:ext cx="242055"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a:t>
            </a:r>
          </a:p>
        </p:txBody>
      </p:sp>
      <p:sp>
        <p:nvSpPr>
          <p:cNvPr id="11334" name="Rectangle 70">
            <a:extLst>
              <a:ext uri="{FF2B5EF4-FFF2-40B4-BE49-F238E27FC236}">
                <a16:creationId xmlns:a16="http://schemas.microsoft.com/office/drawing/2014/main" xmlns="" id="{32EA4C60-F4C9-4F23-9FB8-73067D23CD4F}"/>
              </a:ext>
            </a:extLst>
          </p:cNvPr>
          <p:cNvSpPr>
            <a:spLocks noChangeArrowheads="1"/>
          </p:cNvSpPr>
          <p:nvPr/>
        </p:nvSpPr>
        <p:spPr bwMode="auto">
          <a:xfrm>
            <a:off x="4272563" y="3956843"/>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5</a:t>
            </a:r>
          </a:p>
        </p:txBody>
      </p:sp>
      <p:sp>
        <p:nvSpPr>
          <p:cNvPr id="11335" name="Rectangle 71">
            <a:extLst>
              <a:ext uri="{FF2B5EF4-FFF2-40B4-BE49-F238E27FC236}">
                <a16:creationId xmlns:a16="http://schemas.microsoft.com/office/drawing/2014/main" xmlns="" id="{1D5B4A68-1260-4E26-9307-92049EEC5AF5}"/>
              </a:ext>
            </a:extLst>
          </p:cNvPr>
          <p:cNvSpPr>
            <a:spLocks noChangeArrowheads="1"/>
          </p:cNvSpPr>
          <p:nvPr/>
        </p:nvSpPr>
        <p:spPr bwMode="auto">
          <a:xfrm>
            <a:off x="4969475" y="3967956"/>
            <a:ext cx="267703"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6</a:t>
            </a:r>
          </a:p>
        </p:txBody>
      </p:sp>
      <p:sp>
        <p:nvSpPr>
          <p:cNvPr id="11336" name="Rectangle 72">
            <a:extLst>
              <a:ext uri="{FF2B5EF4-FFF2-40B4-BE49-F238E27FC236}">
                <a16:creationId xmlns:a16="http://schemas.microsoft.com/office/drawing/2014/main" xmlns="" id="{651F84AD-D3FD-4120-8E1B-B328A78DB9D4}"/>
              </a:ext>
            </a:extLst>
          </p:cNvPr>
          <p:cNvSpPr>
            <a:spLocks noChangeArrowheads="1"/>
          </p:cNvSpPr>
          <p:nvPr/>
        </p:nvSpPr>
        <p:spPr bwMode="auto">
          <a:xfrm>
            <a:off x="5704488" y="3956843"/>
            <a:ext cx="242055"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a:t>
            </a:r>
          </a:p>
        </p:txBody>
      </p:sp>
      <p:sp>
        <p:nvSpPr>
          <p:cNvPr id="11337" name="Rectangle 73">
            <a:extLst>
              <a:ext uri="{FF2B5EF4-FFF2-40B4-BE49-F238E27FC236}">
                <a16:creationId xmlns:a16="http://schemas.microsoft.com/office/drawing/2014/main" xmlns="" id="{03D1F730-99A7-4CA4-A447-E017B8FBC9EE}"/>
              </a:ext>
            </a:extLst>
          </p:cNvPr>
          <p:cNvSpPr>
            <a:spLocks noChangeArrowheads="1"/>
          </p:cNvSpPr>
          <p:nvPr/>
        </p:nvSpPr>
        <p:spPr bwMode="auto">
          <a:xfrm>
            <a:off x="6426799" y="3956843"/>
            <a:ext cx="272512" cy="27443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200">
                <a:solidFill>
                  <a:srgbClr val="000000"/>
                </a:solidFill>
                <a:latin typeface="Arial" panose="020B0604020202020204" pitchFamily="34" charset="0"/>
              </a:rPr>
              <a:t>+</a:t>
            </a:r>
          </a:p>
        </p:txBody>
      </p:sp>
    </p:spTree>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11281">
                                            <p:txEl>
                                              <p:pRg st="0" end="0"/>
                                            </p:txEl>
                                          </p:spTgt>
                                        </p:tgtEl>
                                        <p:attrNameLst>
                                          <p:attrName>style.visibility</p:attrName>
                                        </p:attrNameLst>
                                      </p:cBhvr>
                                      <p:to>
                                        <p:strVal val="visible"/>
                                      </p:to>
                                    </p:set>
                                    <p:animEffect transition="in" filter="box(in)">
                                      <p:cBhvr>
                                        <p:cTn id="7" dur="500"/>
                                        <p:tgtEl>
                                          <p:spTgt spid="1128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11288">
                                            <p:txEl>
                                              <p:pRg st="0" end="0"/>
                                            </p:txEl>
                                          </p:spTgt>
                                        </p:tgtEl>
                                        <p:attrNameLst>
                                          <p:attrName>style.visibility</p:attrName>
                                        </p:attrNameLst>
                                      </p:cBhvr>
                                      <p:to>
                                        <p:strVal val="visible"/>
                                      </p:to>
                                    </p:set>
                                    <p:animEffect transition="in" filter="box(in)">
                                      <p:cBhvr>
                                        <p:cTn id="12" dur="500"/>
                                        <p:tgtEl>
                                          <p:spTgt spid="11288">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11326">
                                            <p:txEl>
                                              <p:pRg st="0" end="0"/>
                                            </p:txEl>
                                          </p:spTgt>
                                        </p:tgtEl>
                                        <p:attrNameLst>
                                          <p:attrName>style.visibility</p:attrName>
                                        </p:attrNameLst>
                                      </p:cBhvr>
                                      <p:to>
                                        <p:strVal val="visible"/>
                                      </p:to>
                                    </p:set>
                                    <p:animEffect transition="in" filter="box(in)">
                                      <p:cBhvr>
                                        <p:cTn id="17" dur="500"/>
                                        <p:tgtEl>
                                          <p:spTgt spid="11326">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11295">
                                            <p:txEl>
                                              <p:pRg st="0" end="0"/>
                                            </p:txEl>
                                          </p:spTgt>
                                        </p:tgtEl>
                                        <p:attrNameLst>
                                          <p:attrName>style.visibility</p:attrName>
                                        </p:attrNameLst>
                                      </p:cBhvr>
                                      <p:to>
                                        <p:strVal val="visible"/>
                                      </p:to>
                                    </p:set>
                                    <p:animEffect transition="in" filter="box(in)">
                                      <p:cBhvr>
                                        <p:cTn id="22" dur="500"/>
                                        <p:tgtEl>
                                          <p:spTgt spid="11295">
                                            <p:txEl>
                                              <p:pRg st="0" end="0"/>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11302">
                                            <p:txEl>
                                              <p:pRg st="0" end="0"/>
                                            </p:txEl>
                                          </p:spTgt>
                                        </p:tgtEl>
                                        <p:attrNameLst>
                                          <p:attrName>style.visibility</p:attrName>
                                        </p:attrNameLst>
                                      </p:cBhvr>
                                      <p:to>
                                        <p:strVal val="visible"/>
                                      </p:to>
                                    </p:set>
                                    <p:animEffect transition="in" filter="box(in)">
                                      <p:cBhvr>
                                        <p:cTn id="27" dur="500"/>
                                        <p:tgtEl>
                                          <p:spTgt spid="11302">
                                            <p:txEl>
                                              <p:pRg st="0" end="0"/>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11327">
                                            <p:txEl>
                                              <p:pRg st="0" end="0"/>
                                            </p:txEl>
                                          </p:spTgt>
                                        </p:tgtEl>
                                        <p:attrNameLst>
                                          <p:attrName>style.visibility</p:attrName>
                                        </p:attrNameLst>
                                      </p:cBhvr>
                                      <p:to>
                                        <p:strVal val="visible"/>
                                      </p:to>
                                    </p:set>
                                    <p:animEffect transition="in" filter="box(in)">
                                      <p:cBhvr>
                                        <p:cTn id="32" dur="500"/>
                                        <p:tgtEl>
                                          <p:spTgt spid="11327">
                                            <p:txEl>
                                              <p:pRg st="0" end="0"/>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11309">
                                            <p:txEl>
                                              <p:pRg st="0" end="0"/>
                                            </p:txEl>
                                          </p:spTgt>
                                        </p:tgtEl>
                                        <p:attrNameLst>
                                          <p:attrName>style.visibility</p:attrName>
                                        </p:attrNameLst>
                                      </p:cBhvr>
                                      <p:to>
                                        <p:strVal val="visible"/>
                                      </p:to>
                                    </p:set>
                                    <p:animEffect transition="in" filter="box(in)">
                                      <p:cBhvr>
                                        <p:cTn id="37" dur="500"/>
                                        <p:tgtEl>
                                          <p:spTgt spid="11309">
                                            <p:txEl>
                                              <p:pRg st="0" end="0"/>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16" fill="hold" nodeType="clickEffect">
                                  <p:stCondLst>
                                    <p:cond delay="0"/>
                                  </p:stCondLst>
                                  <p:childTnLst>
                                    <p:set>
                                      <p:cBhvr>
                                        <p:cTn id="41" dur="1" fill="hold">
                                          <p:stCondLst>
                                            <p:cond delay="0"/>
                                          </p:stCondLst>
                                        </p:cTn>
                                        <p:tgtEl>
                                          <p:spTgt spid="11328">
                                            <p:txEl>
                                              <p:pRg st="0" end="0"/>
                                            </p:txEl>
                                          </p:spTgt>
                                        </p:tgtEl>
                                        <p:attrNameLst>
                                          <p:attrName>style.visibility</p:attrName>
                                        </p:attrNameLst>
                                      </p:cBhvr>
                                      <p:to>
                                        <p:strVal val="visible"/>
                                      </p:to>
                                    </p:set>
                                    <p:animEffect transition="in" filter="box(in)">
                                      <p:cBhvr>
                                        <p:cTn id="42" dur="500"/>
                                        <p:tgtEl>
                                          <p:spTgt spid="11328">
                                            <p:txEl>
                                              <p:pRg st="0" end="0"/>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4" presetClass="entr" presetSubtype="16" fill="hold" grpId="0" nodeType="clickEffect">
                                  <p:stCondLst>
                                    <p:cond delay="0"/>
                                  </p:stCondLst>
                                  <p:childTnLst>
                                    <p:set>
                                      <p:cBhvr>
                                        <p:cTn id="46" dur="1" fill="hold">
                                          <p:stCondLst>
                                            <p:cond delay="0"/>
                                          </p:stCondLst>
                                        </p:cTn>
                                        <p:tgtEl>
                                          <p:spTgt spid="11329"/>
                                        </p:tgtEl>
                                        <p:attrNameLst>
                                          <p:attrName>style.visibility</p:attrName>
                                        </p:attrNameLst>
                                      </p:cBhvr>
                                      <p:to>
                                        <p:strVal val="visible"/>
                                      </p:to>
                                    </p:set>
                                    <p:animEffect transition="in" filter="box(in)">
                                      <p:cBhvr>
                                        <p:cTn id="47" dur="500"/>
                                        <p:tgtEl>
                                          <p:spTgt spid="11329"/>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4" presetClass="entr" presetSubtype="16" fill="hold" nodeType="clickEffect">
                                  <p:stCondLst>
                                    <p:cond delay="0"/>
                                  </p:stCondLst>
                                  <p:childTnLst>
                                    <p:set>
                                      <p:cBhvr>
                                        <p:cTn id="51" dur="1" fill="hold">
                                          <p:stCondLst>
                                            <p:cond delay="0"/>
                                          </p:stCondLst>
                                        </p:cTn>
                                        <p:tgtEl>
                                          <p:spTgt spid="11316">
                                            <p:txEl>
                                              <p:pRg st="0" end="0"/>
                                            </p:txEl>
                                          </p:spTgt>
                                        </p:tgtEl>
                                        <p:attrNameLst>
                                          <p:attrName>style.visibility</p:attrName>
                                        </p:attrNameLst>
                                      </p:cBhvr>
                                      <p:to>
                                        <p:strVal val="visible"/>
                                      </p:to>
                                    </p:set>
                                    <p:animEffect transition="in" filter="box(in)">
                                      <p:cBhvr>
                                        <p:cTn id="52" dur="500"/>
                                        <p:tgtEl>
                                          <p:spTgt spid="11316">
                                            <p:txEl>
                                              <p:pRg st="0" end="0"/>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4" presetClass="entr" presetSubtype="16" fill="hold" nodeType="clickEffect">
                                  <p:stCondLst>
                                    <p:cond delay="0"/>
                                  </p:stCondLst>
                                  <p:childTnLst>
                                    <p:set>
                                      <p:cBhvr>
                                        <p:cTn id="56" dur="1" fill="hold">
                                          <p:stCondLst>
                                            <p:cond delay="0"/>
                                          </p:stCondLst>
                                        </p:cTn>
                                        <p:tgtEl>
                                          <p:spTgt spid="11330">
                                            <p:txEl>
                                              <p:pRg st="0" end="0"/>
                                            </p:txEl>
                                          </p:spTgt>
                                        </p:tgtEl>
                                        <p:attrNameLst>
                                          <p:attrName>style.visibility</p:attrName>
                                        </p:attrNameLst>
                                      </p:cBhvr>
                                      <p:to>
                                        <p:strVal val="visible"/>
                                      </p:to>
                                    </p:set>
                                    <p:animEffect transition="in" filter="box(in)">
                                      <p:cBhvr>
                                        <p:cTn id="57" dur="500"/>
                                        <p:tgtEl>
                                          <p:spTgt spid="11330">
                                            <p:txEl>
                                              <p:pRg st="0" end="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4" presetClass="entr" presetSubtype="16" fill="hold" nodeType="clickEffect">
                                  <p:stCondLst>
                                    <p:cond delay="0"/>
                                  </p:stCondLst>
                                  <p:childTnLst>
                                    <p:set>
                                      <p:cBhvr>
                                        <p:cTn id="61" dur="1" fill="hold">
                                          <p:stCondLst>
                                            <p:cond delay="0"/>
                                          </p:stCondLst>
                                        </p:cTn>
                                        <p:tgtEl>
                                          <p:spTgt spid="11323">
                                            <p:txEl>
                                              <p:pRg st="0" end="0"/>
                                            </p:txEl>
                                          </p:spTgt>
                                        </p:tgtEl>
                                        <p:attrNameLst>
                                          <p:attrName>style.visibility</p:attrName>
                                        </p:attrNameLst>
                                      </p:cBhvr>
                                      <p:to>
                                        <p:strVal val="visible"/>
                                      </p:to>
                                    </p:set>
                                    <p:animEffect transition="in" filter="box(in)">
                                      <p:cBhvr>
                                        <p:cTn id="62" dur="500"/>
                                        <p:tgtEl>
                                          <p:spTgt spid="113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xmlns="" id="{627C40DA-343A-4944-9EDC-847A2281C29D}"/>
              </a:ext>
            </a:extLst>
          </p:cNvPr>
          <p:cNvSpPr>
            <a:spLocks noGrp="1" noChangeArrowheads="1"/>
          </p:cNvSpPr>
          <p:nvPr>
            <p:ph type="title"/>
          </p:nvPr>
        </p:nvSpPr>
        <p:spPr>
          <a:xfrm>
            <a:off x="699453" y="129224"/>
            <a:ext cx="4436427" cy="581025"/>
          </a:xfrm>
          <a:noFill/>
          <a:ln/>
        </p:spPr>
        <p:txBody>
          <a:bodyPr anchor="ctr"/>
          <a:lstStyle/>
          <a:p>
            <a:r>
              <a:rPr lang="en-US" altLang="ko-KR" sz="2800" dirty="0">
                <a:latin typeface="Aharoni" panose="02010803020104030203" pitchFamily="2" charset="-79"/>
                <a:cs typeface="Aharoni" panose="02010803020104030203" pitchFamily="2" charset="-79"/>
              </a:rPr>
              <a:t>INSTRUCTION  FORMAT</a:t>
            </a:r>
          </a:p>
        </p:txBody>
      </p:sp>
      <p:sp>
        <p:nvSpPr>
          <p:cNvPr id="12291" name="Rectangle 3">
            <a:extLst>
              <a:ext uri="{FF2B5EF4-FFF2-40B4-BE49-F238E27FC236}">
                <a16:creationId xmlns:a16="http://schemas.microsoft.com/office/drawing/2014/main" xmlns="" id="{4D175613-BE68-47DF-B6A8-3913624E85D1}"/>
              </a:ext>
            </a:extLst>
          </p:cNvPr>
          <p:cNvSpPr>
            <a:spLocks noChangeArrowheads="1"/>
          </p:cNvSpPr>
          <p:nvPr/>
        </p:nvSpPr>
        <p:spPr bwMode="auto">
          <a:xfrm>
            <a:off x="2139951" y="1258888"/>
            <a:ext cx="8213725" cy="112178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3500" tIns="25400" rIns="63500" bIns="25400">
            <a:spAutoFit/>
          </a:bodyPr>
          <a:lstStyle>
            <a:lvl1pPr marL="1524000" indent="-1524000" algn="l" defTabSz="152400" latinLnBrk="1">
              <a:defRPr kumimoji="1" sz="2400">
                <a:solidFill>
                  <a:schemeClr val="tx1"/>
                </a:solidFill>
                <a:latin typeface="Times New Roman" panose="02020603050405020304" pitchFamily="18" charset="0"/>
                <a:ea typeface="굴림" panose="020B0600000101010101" pitchFamily="34" charset="-127"/>
              </a:defRPr>
            </a:lvl1pPr>
            <a:lvl2pPr marL="1917700" indent="-279400" algn="l" defTabSz="152400" latinLnBrk="1">
              <a:defRPr kumimoji="1" sz="2400">
                <a:solidFill>
                  <a:schemeClr val="tx1"/>
                </a:solidFill>
                <a:latin typeface="Times New Roman" panose="02020603050405020304" pitchFamily="18" charset="0"/>
                <a:ea typeface="굴림" panose="020B0600000101010101" pitchFamily="34" charset="-127"/>
              </a:defRPr>
            </a:lvl2pPr>
            <a:lvl3pPr marL="2311400" indent="-279400" algn="l" defTabSz="152400" latinLnBrk="1">
              <a:defRPr kumimoji="1" sz="2400">
                <a:solidFill>
                  <a:schemeClr val="tx1"/>
                </a:solidFill>
                <a:latin typeface="Times New Roman" panose="02020603050405020304" pitchFamily="18" charset="0"/>
                <a:ea typeface="굴림" panose="020B0600000101010101" pitchFamily="34" charset="-127"/>
              </a:defRPr>
            </a:lvl3pPr>
            <a:lvl4pPr marL="2705100" indent="-279400" algn="l" defTabSz="152400" latinLnBrk="1">
              <a:defRPr kumimoji="1" sz="2400">
                <a:solidFill>
                  <a:schemeClr val="tx1"/>
                </a:solidFill>
                <a:latin typeface="Times New Roman" panose="02020603050405020304" pitchFamily="18" charset="0"/>
                <a:ea typeface="굴림" panose="020B0600000101010101" pitchFamily="34" charset="-127"/>
              </a:defRPr>
            </a:lvl4pPr>
            <a:lvl5pPr marL="3098800" indent="-279400" algn="l" defTabSz="152400" latinLnBrk="1">
              <a:defRPr kumimoji="1" sz="2400">
                <a:solidFill>
                  <a:schemeClr val="tx1"/>
                </a:solidFill>
                <a:latin typeface="Times New Roman" panose="02020603050405020304" pitchFamily="18" charset="0"/>
                <a:ea typeface="굴림" panose="020B0600000101010101" pitchFamily="34" charset="-127"/>
              </a:defRPr>
            </a:lvl5pPr>
            <a:lvl6pPr marL="3556000" indent="-279400" defTabSz="1524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4013200" indent="-279400" defTabSz="1524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4470400" indent="-279400" defTabSz="1524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927600" indent="-279400" defTabSz="1524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92000"/>
              </a:lnSpc>
              <a:spcBef>
                <a:spcPct val="46000"/>
              </a:spcBef>
            </a:pPr>
            <a:r>
              <a:rPr lang="en-US" altLang="ko-KR" sz="1800">
                <a:solidFill>
                  <a:schemeClr val="tx2"/>
                </a:solidFill>
                <a:latin typeface="Arial" panose="020B0604020202020204" pitchFamily="34" charset="0"/>
              </a:rPr>
              <a:t>OP-code field</a:t>
            </a:r>
            <a:r>
              <a:rPr lang="en-US" altLang="ko-KR" sz="1800">
                <a:latin typeface="Arial" panose="020B0604020202020204" pitchFamily="34" charset="0"/>
              </a:rPr>
              <a:t> - specifies the operation to be performed</a:t>
            </a:r>
          </a:p>
          <a:p>
            <a:pPr latinLnBrk="0">
              <a:lnSpc>
                <a:spcPct val="50000"/>
              </a:lnSpc>
              <a:spcBef>
                <a:spcPct val="46000"/>
              </a:spcBef>
            </a:pPr>
            <a:r>
              <a:rPr lang="en-US" altLang="ko-KR" sz="1800">
                <a:solidFill>
                  <a:srgbClr val="000099"/>
                </a:solidFill>
                <a:latin typeface="Arial" panose="020B0604020202020204" pitchFamily="34" charset="0"/>
              </a:rPr>
              <a:t>Address field</a:t>
            </a:r>
            <a:r>
              <a:rPr lang="en-US" altLang="ko-KR" sz="1800">
                <a:latin typeface="Arial" panose="020B0604020202020204" pitchFamily="34" charset="0"/>
              </a:rPr>
              <a:t> - designates memory address(es) or a processor register(s)</a:t>
            </a:r>
          </a:p>
          <a:p>
            <a:pPr latinLnBrk="0">
              <a:lnSpc>
                <a:spcPct val="50000"/>
              </a:lnSpc>
              <a:spcBef>
                <a:spcPct val="46000"/>
              </a:spcBef>
            </a:pPr>
            <a:r>
              <a:rPr lang="en-US" altLang="ko-KR" sz="1800">
                <a:solidFill>
                  <a:srgbClr val="990000"/>
                </a:solidFill>
                <a:latin typeface="Arial" panose="020B0604020202020204" pitchFamily="34" charset="0"/>
              </a:rPr>
              <a:t>Mode field</a:t>
            </a:r>
            <a:r>
              <a:rPr lang="en-US" altLang="ko-KR" sz="1800">
                <a:latin typeface="Arial" panose="020B0604020202020204" pitchFamily="34" charset="0"/>
              </a:rPr>
              <a:t>      - determines how the address field is to be interpreted (to </a:t>
            </a:r>
          </a:p>
          <a:p>
            <a:pPr latinLnBrk="0">
              <a:lnSpc>
                <a:spcPct val="50000"/>
              </a:lnSpc>
              <a:spcBef>
                <a:spcPct val="46000"/>
              </a:spcBef>
            </a:pPr>
            <a:r>
              <a:rPr lang="en-US" altLang="ko-KR" sz="1800">
                <a:latin typeface="Arial" panose="020B0604020202020204" pitchFamily="34" charset="0"/>
              </a:rPr>
              <a:t>	   get effective address or the operand)</a:t>
            </a:r>
          </a:p>
        </p:txBody>
      </p:sp>
      <p:sp>
        <p:nvSpPr>
          <p:cNvPr id="12292" name="Rectangle 4">
            <a:extLst>
              <a:ext uri="{FF2B5EF4-FFF2-40B4-BE49-F238E27FC236}">
                <a16:creationId xmlns:a16="http://schemas.microsoft.com/office/drawing/2014/main" xmlns="" id="{03A2495F-F966-48B8-8DBB-B5ABFA8BB910}"/>
              </a:ext>
            </a:extLst>
          </p:cNvPr>
          <p:cNvSpPr>
            <a:spLocks noChangeArrowheads="1"/>
          </p:cNvSpPr>
          <p:nvPr/>
        </p:nvSpPr>
        <p:spPr bwMode="auto">
          <a:xfrm>
            <a:off x="1731329" y="2552383"/>
            <a:ext cx="8275637" cy="128240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buFontTx/>
              <a:buChar char="•"/>
            </a:pPr>
            <a:r>
              <a:rPr lang="en-US" altLang="ko-KR" sz="2000" dirty="0">
                <a:latin typeface="Arial" panose="020B0604020202020204" pitchFamily="34" charset="0"/>
              </a:rPr>
              <a:t> The number of address fields in the instruction format </a:t>
            </a:r>
          </a:p>
          <a:p>
            <a:pPr latinLnBrk="0"/>
            <a:r>
              <a:rPr lang="en-US" altLang="ko-KR" sz="2000" dirty="0">
                <a:latin typeface="Arial" panose="020B0604020202020204" pitchFamily="34" charset="0"/>
              </a:rPr>
              <a:t>	depends on the internal organization of CPU</a:t>
            </a:r>
          </a:p>
          <a:p>
            <a:pPr latinLnBrk="0"/>
            <a:endParaRPr lang="en-US" altLang="ko-KR" sz="2000" dirty="0">
              <a:latin typeface="Arial" panose="020B0604020202020204" pitchFamily="34" charset="0"/>
            </a:endParaRPr>
          </a:p>
          <a:p>
            <a:pPr latinLnBrk="0">
              <a:buFontTx/>
              <a:buChar char="•"/>
            </a:pPr>
            <a:r>
              <a:rPr lang="en-US" altLang="ko-KR" sz="2000" dirty="0">
                <a:latin typeface="Arial" panose="020B0604020202020204" pitchFamily="34" charset="0"/>
              </a:rPr>
              <a:t> The three most common CPU organizations:</a:t>
            </a:r>
          </a:p>
        </p:txBody>
      </p:sp>
      <p:sp>
        <p:nvSpPr>
          <p:cNvPr id="12294" name="Rectangle 6">
            <a:extLst>
              <a:ext uri="{FF2B5EF4-FFF2-40B4-BE49-F238E27FC236}">
                <a16:creationId xmlns:a16="http://schemas.microsoft.com/office/drawing/2014/main" xmlns="" id="{21960B2C-0ED6-440D-BC80-DF8B87F77406}"/>
              </a:ext>
            </a:extLst>
          </p:cNvPr>
          <p:cNvSpPr>
            <a:spLocks noChangeArrowheads="1"/>
          </p:cNvSpPr>
          <p:nvPr/>
        </p:nvSpPr>
        <p:spPr bwMode="auto">
          <a:xfrm>
            <a:off x="2211071" y="3897314"/>
            <a:ext cx="9740297" cy="2836289"/>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vl="1" latinLnBrk="0">
              <a:lnSpc>
                <a:spcPct val="119000"/>
              </a:lnSpc>
              <a:spcBef>
                <a:spcPct val="60000"/>
              </a:spcBef>
            </a:pPr>
            <a:r>
              <a:rPr lang="en-US" altLang="ko-KR" sz="1600" b="1" dirty="0">
                <a:solidFill>
                  <a:srgbClr val="FF0000"/>
                </a:solidFill>
                <a:latin typeface="Arial" panose="020B0604020202020204" pitchFamily="34" charset="0"/>
              </a:rPr>
              <a:t>Single accumulator organization:</a:t>
            </a:r>
          </a:p>
          <a:p>
            <a:pPr lvl="1" latinLnBrk="0">
              <a:lnSpc>
                <a:spcPct val="50000"/>
              </a:lnSpc>
              <a:spcBef>
                <a:spcPct val="60000"/>
              </a:spcBef>
            </a:pPr>
            <a:r>
              <a:rPr lang="en-US" altLang="ko-KR" sz="1600" dirty="0">
                <a:latin typeface="Arial" panose="020B0604020202020204" pitchFamily="34" charset="0"/>
              </a:rPr>
              <a:t>	ADD	X	                /* AC </a:t>
            </a:r>
            <a:r>
              <a:rPr lang="en-US" altLang="ko-KR" sz="1600" dirty="0">
                <a:latin typeface="Symbol" panose="05050102010706020507" pitchFamily="18" charset="2"/>
                <a:sym typeface="Symbol" panose="05050102010706020507" pitchFamily="18" charset="2"/>
              </a:rPr>
              <a:t></a:t>
            </a:r>
            <a:r>
              <a:rPr lang="en-US" altLang="ko-KR" sz="1600" dirty="0">
                <a:latin typeface="Arial" panose="020B0604020202020204" pitchFamily="34" charset="0"/>
              </a:rPr>
              <a:t> AC + M[X]  */     </a:t>
            </a:r>
            <a:r>
              <a:rPr lang="en-US" altLang="ko-KR" sz="1600" b="1" dirty="0">
                <a:latin typeface="Arial" panose="020B0604020202020204" pitchFamily="34" charset="0"/>
              </a:rPr>
              <a:t>CLA</a:t>
            </a:r>
            <a:r>
              <a:rPr lang="en-US" altLang="ko-KR" sz="1600" dirty="0">
                <a:latin typeface="Arial" panose="020B0604020202020204" pitchFamily="34" charset="0"/>
              </a:rPr>
              <a:t> – Clear the accumulator;           </a:t>
            </a:r>
            <a:r>
              <a:rPr lang="en-US" altLang="ko-KR" sz="1600" b="1" dirty="0">
                <a:latin typeface="Arial" panose="020B0604020202020204" pitchFamily="34" charset="0"/>
              </a:rPr>
              <a:t>CMA</a:t>
            </a:r>
            <a:r>
              <a:rPr lang="en-US" altLang="ko-KR" sz="1600" dirty="0">
                <a:latin typeface="Arial" panose="020B0604020202020204" pitchFamily="34" charset="0"/>
              </a:rPr>
              <a:t>   </a:t>
            </a:r>
          </a:p>
          <a:p>
            <a:pPr lvl="1" latinLnBrk="0">
              <a:lnSpc>
                <a:spcPct val="50000"/>
              </a:lnSpc>
              <a:spcBef>
                <a:spcPct val="60000"/>
              </a:spcBef>
            </a:pPr>
            <a:r>
              <a:rPr lang="en-US" altLang="ko-KR" sz="1600" b="1" dirty="0">
                <a:solidFill>
                  <a:schemeClr val="tx2"/>
                </a:solidFill>
                <a:latin typeface="Arial" panose="020B0604020202020204" pitchFamily="34" charset="0"/>
              </a:rPr>
              <a:t>General register organization:</a:t>
            </a:r>
          </a:p>
          <a:p>
            <a:pPr lvl="1" latinLnBrk="0">
              <a:lnSpc>
                <a:spcPct val="50000"/>
              </a:lnSpc>
              <a:spcBef>
                <a:spcPct val="60000"/>
              </a:spcBef>
            </a:pPr>
            <a:r>
              <a:rPr lang="en-US" altLang="ko-KR" sz="1600" dirty="0">
                <a:latin typeface="Arial" panose="020B0604020202020204" pitchFamily="34" charset="0"/>
              </a:rPr>
              <a:t>	ADD	R1, R2, R3	    /* R1 </a:t>
            </a:r>
            <a:r>
              <a:rPr lang="en-US" altLang="ko-KR" sz="1600" dirty="0">
                <a:latin typeface="Symbol" panose="05050102010706020507" pitchFamily="18" charset="2"/>
                <a:sym typeface="Symbol" panose="05050102010706020507" pitchFamily="18" charset="2"/>
              </a:rPr>
              <a:t></a:t>
            </a:r>
            <a:r>
              <a:rPr lang="en-US" altLang="ko-KR" sz="1600" dirty="0">
                <a:latin typeface="Arial" panose="020B0604020202020204" pitchFamily="34" charset="0"/>
              </a:rPr>
              <a:t> R2 + R3  */		</a:t>
            </a:r>
          </a:p>
          <a:p>
            <a:pPr lvl="1" latinLnBrk="0">
              <a:lnSpc>
                <a:spcPct val="50000"/>
              </a:lnSpc>
              <a:spcBef>
                <a:spcPct val="60000"/>
              </a:spcBef>
            </a:pPr>
            <a:r>
              <a:rPr lang="en-US" altLang="ko-KR" sz="1600" dirty="0">
                <a:latin typeface="Arial" panose="020B0604020202020204" pitchFamily="34" charset="0"/>
              </a:rPr>
              <a:t>    ADD	R1, R2	                /* R1 </a:t>
            </a:r>
            <a:r>
              <a:rPr lang="en-US" altLang="ko-KR" sz="1600" dirty="0">
                <a:latin typeface="Symbol" panose="05050102010706020507" pitchFamily="18" charset="2"/>
                <a:sym typeface="Symbol" panose="05050102010706020507" pitchFamily="18" charset="2"/>
              </a:rPr>
              <a:t></a:t>
            </a:r>
            <a:r>
              <a:rPr lang="en-US" altLang="ko-KR" sz="1600" dirty="0">
                <a:latin typeface="Arial" panose="020B0604020202020204" pitchFamily="34" charset="0"/>
              </a:rPr>
              <a:t> R1 + R2  */	</a:t>
            </a:r>
          </a:p>
          <a:p>
            <a:pPr lvl="1" latinLnBrk="0">
              <a:lnSpc>
                <a:spcPct val="50000"/>
              </a:lnSpc>
              <a:spcBef>
                <a:spcPct val="60000"/>
              </a:spcBef>
            </a:pPr>
            <a:r>
              <a:rPr lang="en-US" altLang="ko-KR" sz="1600" dirty="0">
                <a:latin typeface="Arial" panose="020B0604020202020204" pitchFamily="34" charset="0"/>
              </a:rPr>
              <a:t>	MOV	R1, R2	                /* R1 </a:t>
            </a:r>
            <a:r>
              <a:rPr lang="en-US" altLang="ko-KR" sz="1600" dirty="0">
                <a:latin typeface="Symbol" panose="05050102010706020507" pitchFamily="18" charset="2"/>
                <a:sym typeface="Symbol" panose="05050102010706020507" pitchFamily="18" charset="2"/>
              </a:rPr>
              <a:t></a:t>
            </a:r>
            <a:r>
              <a:rPr lang="en-US" altLang="ko-KR" sz="1600" dirty="0">
                <a:latin typeface="Arial" panose="020B0604020202020204" pitchFamily="34" charset="0"/>
              </a:rPr>
              <a:t> R2  */		</a:t>
            </a:r>
          </a:p>
          <a:p>
            <a:pPr lvl="1" latinLnBrk="0">
              <a:lnSpc>
                <a:spcPct val="50000"/>
              </a:lnSpc>
              <a:spcBef>
                <a:spcPct val="60000"/>
              </a:spcBef>
            </a:pPr>
            <a:r>
              <a:rPr lang="en-US" altLang="ko-KR" sz="1600" dirty="0">
                <a:latin typeface="Arial" panose="020B0604020202020204" pitchFamily="34" charset="0"/>
              </a:rPr>
              <a:t>    ADD	R1, X	                /* R1 </a:t>
            </a:r>
            <a:r>
              <a:rPr lang="en-US" altLang="ko-KR" sz="1600" dirty="0">
                <a:latin typeface="Symbol" panose="05050102010706020507" pitchFamily="18" charset="2"/>
                <a:sym typeface="Symbol" panose="05050102010706020507" pitchFamily="18" charset="2"/>
              </a:rPr>
              <a:t></a:t>
            </a:r>
            <a:r>
              <a:rPr lang="en-US" altLang="ko-KR" sz="1600" dirty="0">
                <a:latin typeface="Arial" panose="020B0604020202020204" pitchFamily="34" charset="0"/>
              </a:rPr>
              <a:t> R1 + M[X]  */</a:t>
            </a:r>
          </a:p>
          <a:p>
            <a:pPr lvl="1" latinLnBrk="0">
              <a:lnSpc>
                <a:spcPct val="50000"/>
              </a:lnSpc>
              <a:spcBef>
                <a:spcPct val="60000"/>
              </a:spcBef>
            </a:pPr>
            <a:r>
              <a:rPr lang="en-US" altLang="ko-KR" sz="1600" b="1" dirty="0">
                <a:solidFill>
                  <a:srgbClr val="000099"/>
                </a:solidFill>
                <a:latin typeface="Arial" panose="020B0604020202020204" pitchFamily="34" charset="0"/>
              </a:rPr>
              <a:t>Stack organization:</a:t>
            </a:r>
          </a:p>
          <a:p>
            <a:pPr lvl="1" latinLnBrk="0">
              <a:lnSpc>
                <a:spcPct val="50000"/>
              </a:lnSpc>
              <a:spcBef>
                <a:spcPct val="60000"/>
              </a:spcBef>
            </a:pPr>
            <a:r>
              <a:rPr lang="en-US" altLang="ko-KR" sz="1600" dirty="0">
                <a:latin typeface="Arial" panose="020B0604020202020204" pitchFamily="34" charset="0"/>
              </a:rPr>
              <a:t>	PUSH	X	                /* TOS </a:t>
            </a:r>
            <a:r>
              <a:rPr lang="en-US" altLang="ko-KR" sz="1600" dirty="0">
                <a:latin typeface="Symbol" panose="05050102010706020507" pitchFamily="18" charset="2"/>
                <a:sym typeface="Symbol" panose="05050102010706020507" pitchFamily="18" charset="2"/>
              </a:rPr>
              <a:t></a:t>
            </a:r>
            <a:r>
              <a:rPr lang="en-US" altLang="ko-KR" sz="1600" dirty="0">
                <a:latin typeface="Arial" panose="020B0604020202020204" pitchFamily="34" charset="0"/>
              </a:rPr>
              <a:t> M[X]  */		</a:t>
            </a:r>
          </a:p>
          <a:p>
            <a:pPr lvl="1" latinLnBrk="0">
              <a:lnSpc>
                <a:spcPct val="50000"/>
              </a:lnSpc>
              <a:spcBef>
                <a:spcPct val="60000"/>
              </a:spcBef>
            </a:pPr>
            <a:r>
              <a:rPr lang="en-US" altLang="ko-KR" sz="1600" dirty="0">
                <a:latin typeface="Arial" panose="020B0604020202020204" pitchFamily="34" charset="0"/>
              </a:rPr>
              <a:t>    ADD	</a:t>
            </a:r>
          </a:p>
        </p:txBody>
      </p:sp>
      <p:sp>
        <p:nvSpPr>
          <p:cNvPr id="12295" name="Rectangle 7">
            <a:extLst>
              <a:ext uri="{FF2B5EF4-FFF2-40B4-BE49-F238E27FC236}">
                <a16:creationId xmlns:a16="http://schemas.microsoft.com/office/drawing/2014/main" xmlns="" id="{FEDE3DDE-E81B-4FE5-BF06-1BEB05D6E974}"/>
              </a:ext>
            </a:extLst>
          </p:cNvPr>
          <p:cNvSpPr>
            <a:spLocks noChangeArrowheads="1"/>
          </p:cNvSpPr>
          <p:nvPr/>
        </p:nvSpPr>
        <p:spPr bwMode="auto">
          <a:xfrm>
            <a:off x="1716089" y="877889"/>
            <a:ext cx="2478244" cy="39754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buFontTx/>
              <a:buChar char="•"/>
            </a:pPr>
            <a:r>
              <a:rPr lang="en-US" altLang="ko-KR" sz="2000" b="1" dirty="0">
                <a:solidFill>
                  <a:srgbClr val="FF0000"/>
                </a:solidFill>
                <a:latin typeface="Arial" panose="020B0604020202020204" pitchFamily="34" charset="0"/>
              </a:rPr>
              <a:t> Instruction Fields</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3" name="Google Shape;223;p14"/>
          <p:cNvSpPr txBox="1">
            <a:spLocks noGrp="1"/>
          </p:cNvSpPr>
          <p:nvPr>
            <p:ph type="sldNum" idx="12"/>
          </p:nvPr>
        </p:nvSpPr>
        <p:spPr>
          <a:xfrm>
            <a:off x="10157333" y="6182000"/>
            <a:ext cx="1983200" cy="420800"/>
          </a:xfrm>
          <a:prstGeom prst="rect">
            <a:avLst/>
          </a:prstGeom>
        </p:spPr>
        <p:txBody>
          <a:bodyPr spcFirstLastPara="1" wrap="square" lIns="121900" tIns="121900" rIns="121900" bIns="121900" anchor="ctr" anchorCtr="0">
            <a:noAutofit/>
          </a:bodyPr>
          <a:lstStyle/>
          <a:p>
            <a:pPr defTabSz="1219170">
              <a:buClr>
                <a:srgbClr val="000000"/>
              </a:buClr>
            </a:pPr>
            <a:fld id="{00000000-1234-1234-1234-123412341234}" type="slidenum">
              <a:rPr lang="en" kern="0">
                <a:solidFill>
                  <a:srgbClr val="FFFFFF"/>
                </a:solidFill>
              </a:rPr>
              <a:pPr defTabSz="1219170">
                <a:buClr>
                  <a:srgbClr val="000000"/>
                </a:buClr>
              </a:pPr>
              <a:t>2</a:t>
            </a:fld>
            <a:endParaRPr kern="0">
              <a:solidFill>
                <a:srgbClr val="FFFFFF"/>
              </a:solidFill>
            </a:endParaRPr>
          </a:p>
        </p:txBody>
      </p:sp>
      <p:sp>
        <p:nvSpPr>
          <p:cNvPr id="224" name="Google Shape;224;p14"/>
          <p:cNvSpPr txBox="1"/>
          <p:nvPr/>
        </p:nvSpPr>
        <p:spPr>
          <a:xfrm>
            <a:off x="618033" y="1704974"/>
            <a:ext cx="6163767" cy="2476625"/>
          </a:xfrm>
          <a:prstGeom prst="rect">
            <a:avLst/>
          </a:prstGeom>
          <a:noFill/>
          <a:ln>
            <a:noFill/>
          </a:ln>
        </p:spPr>
        <p:txBody>
          <a:bodyPr spcFirstLastPara="1" wrap="square" lIns="121900" tIns="121900" rIns="121900" bIns="121900" anchor="b" anchorCtr="0">
            <a:noAutofit/>
          </a:bodyPr>
          <a:lstStyle/>
          <a:p>
            <a:pPr defTabSz="1219170">
              <a:buClr>
                <a:srgbClr val="000000"/>
              </a:buClr>
            </a:pPr>
            <a:r>
              <a:rPr lang="en-US" sz="16000" b="1" kern="0" dirty="0">
                <a:solidFill>
                  <a:srgbClr val="3F5378"/>
                </a:solidFill>
                <a:latin typeface="Roboto Condensed"/>
                <a:ea typeface="Roboto Condensed"/>
                <a:cs typeface="Roboto Condensed"/>
                <a:sym typeface="Roboto Condensed"/>
              </a:rPr>
              <a:t>Unit-</a:t>
            </a:r>
            <a:r>
              <a:rPr lang="en" sz="16000" b="1" kern="0" dirty="0">
                <a:solidFill>
                  <a:srgbClr val="3F5378"/>
                </a:solidFill>
                <a:latin typeface="Roboto Condensed"/>
                <a:ea typeface="Roboto Condensed"/>
                <a:cs typeface="Roboto Condensed"/>
                <a:sym typeface="Roboto Condensed"/>
              </a:rPr>
              <a:t>4</a:t>
            </a:r>
            <a:endParaRPr sz="4000" b="1" kern="0" dirty="0">
              <a:solidFill>
                <a:srgbClr val="3F5378"/>
              </a:solidFill>
              <a:latin typeface="Roboto Condensed"/>
              <a:ea typeface="Roboto Condensed"/>
              <a:cs typeface="Roboto Condensed"/>
              <a:sym typeface="Roboto Condensed"/>
            </a:endParaRPr>
          </a:p>
        </p:txBody>
      </p:sp>
      <p:sp>
        <p:nvSpPr>
          <p:cNvPr id="8" name="Google Shape;221;p14">
            <a:extLst>
              <a:ext uri="{FF2B5EF4-FFF2-40B4-BE49-F238E27FC236}">
                <a16:creationId xmlns:a16="http://schemas.microsoft.com/office/drawing/2014/main" xmlns="" id="{341EEA99-6CFE-4FD3-B762-83333B9DEF21}"/>
              </a:ext>
            </a:extLst>
          </p:cNvPr>
          <p:cNvSpPr txBox="1">
            <a:spLocks/>
          </p:cNvSpPr>
          <p:nvPr/>
        </p:nvSpPr>
        <p:spPr>
          <a:xfrm>
            <a:off x="688157" y="4502476"/>
            <a:ext cx="6979704" cy="809624"/>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Roboto Condensed"/>
              <a:buNone/>
              <a:defRPr sz="3000" b="1" i="0" u="none" strike="noStrike" cap="none">
                <a:solidFill>
                  <a:schemeClr val="l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lt1"/>
              </a:buClr>
              <a:buSzPts val="3000"/>
              <a:buFont typeface="Roboto Condensed"/>
              <a:buNone/>
              <a:defRPr sz="3000" b="1" i="0" u="none" strike="noStrike" cap="none">
                <a:solidFill>
                  <a:schemeClr val="lt1"/>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lt1"/>
              </a:buClr>
              <a:buSzPts val="3000"/>
              <a:buFont typeface="Roboto Condensed"/>
              <a:buNone/>
              <a:defRPr sz="3000" b="1" i="0" u="none" strike="noStrike" cap="none">
                <a:solidFill>
                  <a:schemeClr val="lt1"/>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lt1"/>
              </a:buClr>
              <a:buSzPts val="3000"/>
              <a:buFont typeface="Roboto Condensed"/>
              <a:buNone/>
              <a:defRPr sz="3000" b="1" i="0" u="none" strike="noStrike" cap="none">
                <a:solidFill>
                  <a:schemeClr val="lt1"/>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lt1"/>
              </a:buClr>
              <a:buSzPts val="3000"/>
              <a:buFont typeface="Roboto Condensed"/>
              <a:buNone/>
              <a:defRPr sz="3000" b="1" i="0" u="none" strike="noStrike" cap="none">
                <a:solidFill>
                  <a:schemeClr val="lt1"/>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lt1"/>
              </a:buClr>
              <a:buSzPts val="3000"/>
              <a:buFont typeface="Roboto Condensed"/>
              <a:buNone/>
              <a:defRPr sz="3000" b="1" i="0" u="none" strike="noStrike" cap="none">
                <a:solidFill>
                  <a:schemeClr val="lt1"/>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lt1"/>
              </a:buClr>
              <a:buSzPts val="3000"/>
              <a:buFont typeface="Roboto Condensed"/>
              <a:buNone/>
              <a:defRPr sz="3000" b="1" i="0" u="none" strike="noStrike" cap="none">
                <a:solidFill>
                  <a:schemeClr val="lt1"/>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lt1"/>
              </a:buClr>
              <a:buSzPts val="3000"/>
              <a:buFont typeface="Roboto Condensed"/>
              <a:buNone/>
              <a:defRPr sz="3000" b="1" i="0" u="none" strike="noStrike" cap="none">
                <a:solidFill>
                  <a:schemeClr val="lt1"/>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lt1"/>
              </a:buClr>
              <a:buSzPts val="3000"/>
              <a:buFont typeface="Roboto Condensed"/>
              <a:buNone/>
              <a:defRPr sz="3000" b="1" i="0" u="none" strike="noStrike" cap="none">
                <a:solidFill>
                  <a:schemeClr val="lt1"/>
                </a:solidFill>
                <a:latin typeface="Roboto Condensed"/>
                <a:ea typeface="Roboto Condensed"/>
                <a:cs typeface="Roboto Condensed"/>
                <a:sym typeface="Roboto Condensed"/>
              </a:defRPr>
            </a:lvl9pPr>
          </a:lstStyle>
          <a:p>
            <a:pPr defTabSz="1219170">
              <a:buClr>
                <a:srgbClr val="FFFFFF"/>
              </a:buClr>
            </a:pPr>
            <a:r>
              <a:rPr lang="en-US" sz="3733" kern="0" dirty="0">
                <a:solidFill>
                  <a:srgbClr val="FFFFFF"/>
                </a:solidFill>
              </a:rPr>
              <a:t>Central Processing Unit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xmlns="" id="{26B90697-F108-4B41-B9F8-0348A0A5364D}"/>
              </a:ext>
            </a:extLst>
          </p:cNvPr>
          <p:cNvSpPr>
            <a:spLocks noChangeArrowheads="1"/>
          </p:cNvSpPr>
          <p:nvPr/>
        </p:nvSpPr>
        <p:spPr bwMode="auto">
          <a:xfrm>
            <a:off x="1828800" y="987425"/>
            <a:ext cx="8592096" cy="585801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85000"/>
              </a:lnSpc>
              <a:buFontTx/>
              <a:buChar char="•"/>
            </a:pPr>
            <a:r>
              <a:rPr lang="en-US" altLang="ko-KR" sz="2000" dirty="0">
                <a:solidFill>
                  <a:srgbClr val="FF0000"/>
                </a:solidFill>
                <a:latin typeface="Arial" panose="020B0604020202020204" pitchFamily="34" charset="0"/>
              </a:rPr>
              <a:t> Three-Address Instructions</a:t>
            </a:r>
          </a:p>
          <a:p>
            <a:pPr latinLnBrk="0"/>
            <a:endParaRPr lang="en-US" altLang="ko-KR" sz="1800" dirty="0">
              <a:solidFill>
                <a:schemeClr val="bg2"/>
              </a:solidFill>
              <a:latin typeface="Arial" panose="020B0604020202020204" pitchFamily="34" charset="0"/>
            </a:endParaRPr>
          </a:p>
          <a:p>
            <a:pPr latinLnBrk="0"/>
            <a:r>
              <a:rPr lang="en-US" altLang="ko-KR" sz="1800" dirty="0">
                <a:latin typeface="Arial" panose="020B0604020202020204" pitchFamily="34" charset="0"/>
              </a:rPr>
              <a:t>	Program to evaluate  </a:t>
            </a:r>
            <a:r>
              <a:rPr lang="en-US" altLang="ko-KR" sz="1800" dirty="0">
                <a:solidFill>
                  <a:srgbClr val="000099"/>
                </a:solidFill>
                <a:latin typeface="Arial" panose="020B0604020202020204" pitchFamily="34" charset="0"/>
              </a:rPr>
              <a:t>X = (A + B) * (C + D) :</a:t>
            </a:r>
          </a:p>
          <a:p>
            <a:pPr latinLnBrk="0">
              <a:lnSpc>
                <a:spcPct val="50000"/>
              </a:lnSpc>
              <a:spcBef>
                <a:spcPct val="57000"/>
              </a:spcBef>
            </a:pPr>
            <a:r>
              <a:rPr lang="en-US" altLang="ko-KR" sz="1800" dirty="0">
                <a:latin typeface="Arial" panose="020B0604020202020204" pitchFamily="34" charset="0"/>
              </a:rPr>
              <a:t>		ADD	R1, A, B	   /*  R1 </a:t>
            </a:r>
            <a:r>
              <a:rPr lang="en-US" altLang="ko-KR" sz="1800" dirty="0">
                <a:latin typeface="Symbol" panose="05050102010706020507" pitchFamily="18" charset="2"/>
              </a:rPr>
              <a:t></a:t>
            </a:r>
            <a:r>
              <a:rPr lang="en-US" altLang="ko-KR" sz="1800" dirty="0">
                <a:latin typeface="Arial" panose="020B0604020202020204" pitchFamily="34" charset="0"/>
              </a:rPr>
              <a:t> M[A] + M[B]	*/		</a:t>
            </a:r>
          </a:p>
          <a:p>
            <a:pPr latinLnBrk="0">
              <a:lnSpc>
                <a:spcPct val="50000"/>
              </a:lnSpc>
              <a:spcBef>
                <a:spcPct val="57000"/>
              </a:spcBef>
            </a:pPr>
            <a:r>
              <a:rPr lang="en-US" altLang="ko-KR" sz="1800" dirty="0">
                <a:latin typeface="Arial" panose="020B0604020202020204" pitchFamily="34" charset="0"/>
              </a:rPr>
              <a:t>        		ADD	R2, C, D	   /*  R2 </a:t>
            </a:r>
            <a:r>
              <a:rPr lang="en-US" altLang="ko-KR" sz="1800" dirty="0">
                <a:latin typeface="Symbol" panose="05050102010706020507" pitchFamily="18" charset="2"/>
              </a:rPr>
              <a:t></a:t>
            </a:r>
            <a:r>
              <a:rPr lang="en-US" altLang="ko-KR" sz="1800" dirty="0">
                <a:latin typeface="Arial" panose="020B0604020202020204" pitchFamily="34" charset="0"/>
              </a:rPr>
              <a:t> M[C] + M[D]	*/		</a:t>
            </a:r>
          </a:p>
          <a:p>
            <a:pPr latinLnBrk="0">
              <a:lnSpc>
                <a:spcPct val="50000"/>
              </a:lnSpc>
              <a:spcBef>
                <a:spcPct val="57000"/>
              </a:spcBef>
            </a:pPr>
            <a:r>
              <a:rPr lang="en-US" altLang="ko-KR" sz="1800" dirty="0">
                <a:latin typeface="Arial" panose="020B0604020202020204" pitchFamily="34" charset="0"/>
              </a:rPr>
              <a:t>        		MUL	X, R1, R2	   /*  M[X] </a:t>
            </a:r>
            <a:r>
              <a:rPr lang="en-US" altLang="ko-KR" sz="1800" dirty="0">
                <a:latin typeface="Symbol" panose="05050102010706020507" pitchFamily="18" charset="2"/>
              </a:rPr>
              <a:t></a:t>
            </a:r>
            <a:r>
              <a:rPr lang="en-US" altLang="ko-KR" sz="1800" dirty="0">
                <a:latin typeface="Arial" panose="020B0604020202020204" pitchFamily="34" charset="0"/>
              </a:rPr>
              <a:t> R1 * R2		*/</a:t>
            </a:r>
          </a:p>
          <a:p>
            <a:pPr latinLnBrk="0">
              <a:lnSpc>
                <a:spcPct val="50000"/>
              </a:lnSpc>
              <a:spcBef>
                <a:spcPct val="57000"/>
              </a:spcBef>
            </a:pPr>
            <a:endParaRPr lang="en-US" altLang="ko-KR" sz="1800" dirty="0">
              <a:latin typeface="Arial" panose="020B0604020202020204" pitchFamily="34" charset="0"/>
            </a:endParaRPr>
          </a:p>
          <a:p>
            <a:pPr latinLnBrk="0"/>
            <a:r>
              <a:rPr lang="en-US" altLang="ko-KR" sz="1800" dirty="0">
                <a:latin typeface="Arial" panose="020B0604020202020204" pitchFamily="34" charset="0"/>
              </a:rPr>
              <a:t>			- Results in short programs </a:t>
            </a:r>
          </a:p>
          <a:p>
            <a:pPr latinLnBrk="0"/>
            <a:r>
              <a:rPr lang="en-US" altLang="ko-KR" sz="1800" dirty="0">
                <a:latin typeface="Arial" panose="020B0604020202020204" pitchFamily="34" charset="0"/>
              </a:rPr>
              <a:t>  			- Instruction becomes long (many bits)</a:t>
            </a:r>
          </a:p>
          <a:p>
            <a:pPr latinLnBrk="0"/>
            <a:endParaRPr lang="en-US" altLang="ko-KR" sz="1800" dirty="0">
              <a:latin typeface="Arial" panose="020B0604020202020204" pitchFamily="34" charset="0"/>
            </a:endParaRPr>
          </a:p>
          <a:p>
            <a:pPr latinLnBrk="0">
              <a:lnSpc>
                <a:spcPct val="85000"/>
              </a:lnSpc>
              <a:buFontTx/>
              <a:buChar char="•"/>
            </a:pPr>
            <a:r>
              <a:rPr lang="en-US" altLang="ko-KR" sz="2000" dirty="0">
                <a:latin typeface="Arial" panose="020B0604020202020204" pitchFamily="34" charset="0"/>
              </a:rPr>
              <a:t> </a:t>
            </a:r>
            <a:r>
              <a:rPr lang="en-US" altLang="ko-KR" sz="2000" dirty="0">
                <a:solidFill>
                  <a:srgbClr val="990000"/>
                </a:solidFill>
                <a:latin typeface="Arial" panose="020B0604020202020204" pitchFamily="34" charset="0"/>
              </a:rPr>
              <a:t>Two-Address Instructions</a:t>
            </a:r>
          </a:p>
          <a:p>
            <a:pPr latinLnBrk="0">
              <a:lnSpc>
                <a:spcPct val="85000"/>
              </a:lnSpc>
            </a:pPr>
            <a:endParaRPr lang="en-US" altLang="ko-KR" sz="2000" dirty="0">
              <a:solidFill>
                <a:srgbClr val="990000"/>
              </a:solidFill>
              <a:latin typeface="Arial" panose="020B0604020202020204" pitchFamily="34" charset="0"/>
            </a:endParaRPr>
          </a:p>
          <a:p>
            <a:pPr latinLnBrk="0">
              <a:lnSpc>
                <a:spcPct val="85000"/>
              </a:lnSpc>
            </a:pPr>
            <a:r>
              <a:rPr lang="en-US" altLang="ko-KR" sz="1800" dirty="0">
                <a:latin typeface="Arial" panose="020B0604020202020204" pitchFamily="34" charset="0"/>
              </a:rPr>
              <a:t>	 Program to evaluate  </a:t>
            </a:r>
            <a:r>
              <a:rPr lang="en-US" altLang="ko-KR" sz="1800" dirty="0">
                <a:solidFill>
                  <a:srgbClr val="000099"/>
                </a:solidFill>
                <a:latin typeface="Arial" panose="020B0604020202020204" pitchFamily="34" charset="0"/>
              </a:rPr>
              <a:t>X = (A + B) * (C + D) :</a:t>
            </a:r>
          </a:p>
          <a:p>
            <a:pPr latinLnBrk="0"/>
            <a:endParaRPr lang="en-US" altLang="ko-KR" sz="1800" dirty="0">
              <a:solidFill>
                <a:srgbClr val="000099"/>
              </a:solidFill>
              <a:latin typeface="Arial" panose="020B0604020202020204" pitchFamily="34" charset="0"/>
            </a:endParaRPr>
          </a:p>
          <a:p>
            <a:pPr latinLnBrk="0"/>
            <a:r>
              <a:rPr lang="en-US" altLang="ko-KR" sz="1800" dirty="0">
                <a:latin typeface="Arial" panose="020B0604020202020204" pitchFamily="34" charset="0"/>
              </a:rPr>
              <a:t>		MOV    R1, A               /* R1 </a:t>
            </a:r>
            <a:r>
              <a:rPr lang="en-US" altLang="ko-KR" sz="1800" dirty="0">
                <a:latin typeface="Symbol" panose="05050102010706020507" pitchFamily="18" charset="2"/>
              </a:rPr>
              <a:t></a:t>
            </a:r>
            <a:r>
              <a:rPr lang="en-US" altLang="ko-KR" sz="1800" dirty="0">
                <a:latin typeface="Arial" panose="020B0604020202020204" pitchFamily="34" charset="0"/>
              </a:rPr>
              <a:t> M[A]           */</a:t>
            </a:r>
          </a:p>
          <a:p>
            <a:pPr latinLnBrk="0"/>
            <a:r>
              <a:rPr lang="en-US" altLang="ko-KR" sz="1800" dirty="0">
                <a:latin typeface="Arial" panose="020B0604020202020204" pitchFamily="34" charset="0"/>
              </a:rPr>
              <a:t>		ADD     R1, B               /* R1 </a:t>
            </a:r>
            <a:r>
              <a:rPr lang="en-US" altLang="ko-KR" sz="1800" dirty="0">
                <a:latin typeface="Symbol" panose="05050102010706020507" pitchFamily="18" charset="2"/>
              </a:rPr>
              <a:t></a:t>
            </a:r>
            <a:r>
              <a:rPr lang="en-US" altLang="ko-KR" sz="1800" dirty="0">
                <a:latin typeface="Arial" panose="020B0604020202020204" pitchFamily="34" charset="0"/>
              </a:rPr>
              <a:t> R1 + M[A]  */</a:t>
            </a:r>
          </a:p>
          <a:p>
            <a:pPr latinLnBrk="0"/>
            <a:r>
              <a:rPr lang="en-US" altLang="ko-KR" sz="1800" dirty="0">
                <a:latin typeface="Arial" panose="020B0604020202020204" pitchFamily="34" charset="0"/>
              </a:rPr>
              <a:t>		MOV    R2, C               /* R2 </a:t>
            </a:r>
            <a:r>
              <a:rPr lang="en-US" altLang="ko-KR" sz="1800" dirty="0">
                <a:latin typeface="Symbol" panose="05050102010706020507" pitchFamily="18" charset="2"/>
              </a:rPr>
              <a:t></a:t>
            </a:r>
            <a:r>
              <a:rPr lang="en-US" altLang="ko-KR" sz="1800" dirty="0">
                <a:latin typeface="Arial" panose="020B0604020202020204" pitchFamily="34" charset="0"/>
              </a:rPr>
              <a:t> M[C]           */</a:t>
            </a:r>
          </a:p>
          <a:p>
            <a:pPr latinLnBrk="0"/>
            <a:r>
              <a:rPr lang="en-US" altLang="ko-KR" sz="1800" dirty="0">
                <a:latin typeface="Arial" panose="020B0604020202020204" pitchFamily="34" charset="0"/>
              </a:rPr>
              <a:t>		ADD     R2, D               /* R2 </a:t>
            </a:r>
            <a:r>
              <a:rPr lang="en-US" altLang="ko-KR" sz="1800" dirty="0">
                <a:latin typeface="Symbol" panose="05050102010706020507" pitchFamily="18" charset="2"/>
              </a:rPr>
              <a:t></a:t>
            </a:r>
            <a:r>
              <a:rPr lang="en-US" altLang="ko-KR" sz="1800" dirty="0">
                <a:latin typeface="Arial" panose="020B0604020202020204" pitchFamily="34" charset="0"/>
              </a:rPr>
              <a:t> R2 + M[D]  */</a:t>
            </a:r>
          </a:p>
          <a:p>
            <a:pPr latinLnBrk="0"/>
            <a:r>
              <a:rPr lang="en-US" altLang="ko-KR" sz="1800" dirty="0">
                <a:latin typeface="Arial" panose="020B0604020202020204" pitchFamily="34" charset="0"/>
              </a:rPr>
              <a:t>		MUL     R1, R2             /* R1 </a:t>
            </a:r>
            <a:r>
              <a:rPr lang="en-US" altLang="ko-KR" sz="1800" dirty="0">
                <a:latin typeface="Symbol" panose="05050102010706020507" pitchFamily="18" charset="2"/>
              </a:rPr>
              <a:t></a:t>
            </a:r>
            <a:r>
              <a:rPr lang="en-US" altLang="ko-KR" sz="1800" dirty="0">
                <a:latin typeface="Arial" panose="020B0604020202020204" pitchFamily="34" charset="0"/>
              </a:rPr>
              <a:t> R1 * R2      */</a:t>
            </a:r>
          </a:p>
          <a:p>
            <a:pPr latinLnBrk="0"/>
            <a:r>
              <a:rPr lang="en-US" altLang="ko-KR" sz="1800" dirty="0">
                <a:latin typeface="Arial" panose="020B0604020202020204" pitchFamily="34" charset="0"/>
              </a:rPr>
              <a:t>		MOV     X, R1               /* M[X] </a:t>
            </a:r>
            <a:r>
              <a:rPr lang="en-US" altLang="ko-KR" sz="1800" dirty="0">
                <a:latin typeface="Symbol" panose="05050102010706020507" pitchFamily="18" charset="2"/>
              </a:rPr>
              <a:t></a:t>
            </a:r>
            <a:r>
              <a:rPr lang="en-US" altLang="ko-KR" sz="1800" dirty="0">
                <a:latin typeface="Arial" panose="020B0604020202020204" pitchFamily="34" charset="0"/>
              </a:rPr>
              <a:t> R1           */</a:t>
            </a:r>
          </a:p>
          <a:p>
            <a:pPr latinLnBrk="0"/>
            <a:endParaRPr lang="en-US" altLang="ko-KR" sz="1800" dirty="0">
              <a:latin typeface="Arial" panose="020B0604020202020204" pitchFamily="34" charset="0"/>
            </a:endParaRPr>
          </a:p>
        </p:txBody>
      </p:sp>
      <p:sp>
        <p:nvSpPr>
          <p:cNvPr id="13315" name="Rectangle 3">
            <a:extLst>
              <a:ext uri="{FF2B5EF4-FFF2-40B4-BE49-F238E27FC236}">
                <a16:creationId xmlns:a16="http://schemas.microsoft.com/office/drawing/2014/main" xmlns="" id="{18197F70-3F77-49E0-A6A5-61458E2D9918}"/>
              </a:ext>
            </a:extLst>
          </p:cNvPr>
          <p:cNvSpPr>
            <a:spLocks noChangeArrowheads="1"/>
          </p:cNvSpPr>
          <p:nvPr/>
        </p:nvSpPr>
        <p:spPr bwMode="auto">
          <a:xfrm>
            <a:off x="2347914" y="1287464"/>
            <a:ext cx="320601" cy="3282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a:latin typeface="Arial" panose="020B0604020202020204" pitchFamily="34" charset="0"/>
              </a:rPr>
              <a:t>   </a:t>
            </a:r>
          </a:p>
        </p:txBody>
      </p:sp>
      <p:sp>
        <p:nvSpPr>
          <p:cNvPr id="13316" name="Rectangle 4">
            <a:extLst>
              <a:ext uri="{FF2B5EF4-FFF2-40B4-BE49-F238E27FC236}">
                <a16:creationId xmlns:a16="http://schemas.microsoft.com/office/drawing/2014/main" xmlns="" id="{A9A0B1CF-DE24-483B-9D86-4DB05FBA5DD5}"/>
              </a:ext>
            </a:extLst>
          </p:cNvPr>
          <p:cNvSpPr>
            <a:spLocks noChangeArrowheads="1"/>
          </p:cNvSpPr>
          <p:nvPr/>
        </p:nvSpPr>
        <p:spPr bwMode="auto">
          <a:xfrm>
            <a:off x="2576514" y="1439863"/>
            <a:ext cx="7737475" cy="5041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3500" tIns="25400" rIns="63500" bIns="25400">
            <a:spAutoFit/>
          </a:bodyPr>
          <a:lstStyle>
            <a:lvl1pPr algn="l" defTabSz="152400" latinLnBrk="1">
              <a:tabLst>
                <a:tab pos="381000" algn="l"/>
                <a:tab pos="1168400" algn="l"/>
                <a:tab pos="2362200" algn="l"/>
                <a:tab pos="4254500" algn="l"/>
              </a:tabLst>
              <a:defRPr kumimoji="1" sz="2400">
                <a:solidFill>
                  <a:schemeClr val="tx1"/>
                </a:solidFill>
                <a:latin typeface="Times New Roman" panose="02020603050405020304" pitchFamily="18" charset="0"/>
                <a:ea typeface="굴림" panose="020B0600000101010101" pitchFamily="34" charset="-127"/>
              </a:defRPr>
            </a:lvl1pPr>
            <a:lvl2pPr marL="952500" indent="-381000" algn="l" defTabSz="152400" latinLnBrk="1">
              <a:tabLst>
                <a:tab pos="381000" algn="l"/>
                <a:tab pos="1168400" algn="l"/>
                <a:tab pos="2362200" algn="l"/>
                <a:tab pos="4254500" algn="l"/>
              </a:tabLst>
              <a:defRPr kumimoji="1" sz="2400">
                <a:solidFill>
                  <a:schemeClr val="tx1"/>
                </a:solidFill>
                <a:latin typeface="Times New Roman" panose="02020603050405020304" pitchFamily="18" charset="0"/>
                <a:ea typeface="굴림" panose="020B0600000101010101" pitchFamily="34" charset="-127"/>
              </a:defRPr>
            </a:lvl2pPr>
            <a:lvl3pPr marL="1524000" indent="-381000" algn="l" defTabSz="152400" latinLnBrk="1">
              <a:tabLst>
                <a:tab pos="381000" algn="l"/>
                <a:tab pos="1168400" algn="l"/>
                <a:tab pos="2362200" algn="l"/>
                <a:tab pos="4254500" algn="l"/>
              </a:tabLst>
              <a:defRPr kumimoji="1" sz="2400">
                <a:solidFill>
                  <a:schemeClr val="tx1"/>
                </a:solidFill>
                <a:latin typeface="Times New Roman" panose="02020603050405020304" pitchFamily="18" charset="0"/>
                <a:ea typeface="굴림" panose="020B0600000101010101" pitchFamily="34" charset="-127"/>
              </a:defRPr>
            </a:lvl3pPr>
            <a:lvl4pPr marL="2095500" indent="-381000" algn="l" defTabSz="152400" latinLnBrk="1">
              <a:tabLst>
                <a:tab pos="381000" algn="l"/>
                <a:tab pos="1168400" algn="l"/>
                <a:tab pos="2362200" algn="l"/>
                <a:tab pos="4254500" algn="l"/>
              </a:tabLst>
              <a:defRPr kumimoji="1" sz="2400">
                <a:solidFill>
                  <a:schemeClr val="tx1"/>
                </a:solidFill>
                <a:latin typeface="Times New Roman" panose="02020603050405020304" pitchFamily="18" charset="0"/>
                <a:ea typeface="굴림" panose="020B0600000101010101" pitchFamily="34" charset="-127"/>
              </a:defRPr>
            </a:lvl4pPr>
            <a:lvl5pPr marL="2667000" indent="-381000" algn="l" defTabSz="152400" latinLnBrk="1">
              <a:tabLst>
                <a:tab pos="381000" algn="l"/>
                <a:tab pos="1168400" algn="l"/>
                <a:tab pos="2362200" algn="l"/>
                <a:tab pos="4254500" algn="l"/>
              </a:tabLst>
              <a:defRPr kumimoji="1" sz="2400">
                <a:solidFill>
                  <a:schemeClr val="tx1"/>
                </a:solidFill>
                <a:latin typeface="Times New Roman" panose="02020603050405020304" pitchFamily="18" charset="0"/>
                <a:ea typeface="굴림" panose="020B0600000101010101" pitchFamily="34" charset="-127"/>
              </a:defRPr>
            </a:lvl5pPr>
            <a:lvl6pPr marL="3124200" indent="-381000" defTabSz="152400" fontAlgn="base" latinLnBrk="1">
              <a:spcBef>
                <a:spcPct val="0"/>
              </a:spcBef>
              <a:spcAft>
                <a:spcPct val="0"/>
              </a:spcAft>
              <a:tabLst>
                <a:tab pos="381000" algn="l"/>
                <a:tab pos="1168400" algn="l"/>
                <a:tab pos="2362200" algn="l"/>
                <a:tab pos="4254500" algn="l"/>
              </a:tabLst>
              <a:defRPr kumimoji="1" sz="2400">
                <a:solidFill>
                  <a:schemeClr val="tx1"/>
                </a:solidFill>
                <a:latin typeface="Times New Roman" panose="02020603050405020304" pitchFamily="18" charset="0"/>
                <a:ea typeface="굴림" panose="020B0600000101010101" pitchFamily="34" charset="-127"/>
              </a:defRPr>
            </a:lvl6pPr>
            <a:lvl7pPr marL="3581400" indent="-381000" defTabSz="152400" fontAlgn="base" latinLnBrk="1">
              <a:spcBef>
                <a:spcPct val="0"/>
              </a:spcBef>
              <a:spcAft>
                <a:spcPct val="0"/>
              </a:spcAft>
              <a:tabLst>
                <a:tab pos="381000" algn="l"/>
                <a:tab pos="1168400" algn="l"/>
                <a:tab pos="2362200" algn="l"/>
                <a:tab pos="4254500" algn="l"/>
              </a:tabLst>
              <a:defRPr kumimoji="1" sz="2400">
                <a:solidFill>
                  <a:schemeClr val="tx1"/>
                </a:solidFill>
                <a:latin typeface="Times New Roman" panose="02020603050405020304" pitchFamily="18" charset="0"/>
                <a:ea typeface="굴림" panose="020B0600000101010101" pitchFamily="34" charset="-127"/>
              </a:defRPr>
            </a:lvl7pPr>
            <a:lvl8pPr marL="4038600" indent="-381000" defTabSz="152400" fontAlgn="base" latinLnBrk="1">
              <a:spcBef>
                <a:spcPct val="0"/>
              </a:spcBef>
              <a:spcAft>
                <a:spcPct val="0"/>
              </a:spcAft>
              <a:tabLst>
                <a:tab pos="381000" algn="l"/>
                <a:tab pos="1168400" algn="l"/>
                <a:tab pos="2362200" algn="l"/>
                <a:tab pos="4254500" algn="l"/>
              </a:tabLst>
              <a:defRPr kumimoji="1" sz="2400">
                <a:solidFill>
                  <a:schemeClr val="tx1"/>
                </a:solidFill>
                <a:latin typeface="Times New Roman" panose="02020603050405020304" pitchFamily="18" charset="0"/>
                <a:ea typeface="굴림" panose="020B0600000101010101" pitchFamily="34" charset="-127"/>
              </a:defRPr>
            </a:lvl8pPr>
            <a:lvl9pPr marL="4495800" indent="-381000" defTabSz="152400" fontAlgn="base" latinLnBrk="1">
              <a:spcBef>
                <a:spcPct val="0"/>
              </a:spcBef>
              <a:spcAft>
                <a:spcPct val="0"/>
              </a:spcAft>
              <a:tabLst>
                <a:tab pos="381000" algn="l"/>
                <a:tab pos="1168400" algn="l"/>
                <a:tab pos="2362200" algn="l"/>
                <a:tab pos="4254500" algn="l"/>
              </a:tabLs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50000"/>
              </a:lnSpc>
              <a:spcBef>
                <a:spcPct val="57000"/>
              </a:spcBef>
            </a:pPr>
            <a:endParaRPr lang="en-US" altLang="ko-KR" sz="1800">
              <a:latin typeface="Arial" panose="020B0604020202020204" pitchFamily="34" charset="0"/>
            </a:endParaRPr>
          </a:p>
          <a:p>
            <a:pPr latinLnBrk="0">
              <a:lnSpc>
                <a:spcPct val="50000"/>
              </a:lnSpc>
              <a:spcBef>
                <a:spcPct val="57000"/>
              </a:spcBef>
            </a:pPr>
            <a:r>
              <a:rPr lang="en-US" altLang="ko-KR" sz="1800">
                <a:latin typeface="Arial" panose="020B0604020202020204" pitchFamily="34" charset="0"/>
              </a:rPr>
              <a:t>	</a:t>
            </a:r>
          </a:p>
        </p:txBody>
      </p:sp>
      <p:sp>
        <p:nvSpPr>
          <p:cNvPr id="13317" name="Rectangle 5">
            <a:extLst>
              <a:ext uri="{FF2B5EF4-FFF2-40B4-BE49-F238E27FC236}">
                <a16:creationId xmlns:a16="http://schemas.microsoft.com/office/drawing/2014/main" xmlns="" id="{74B04561-1A1D-4EC1-9B54-EECE05F212DE}"/>
              </a:ext>
            </a:extLst>
          </p:cNvPr>
          <p:cNvSpPr>
            <a:spLocks noChangeArrowheads="1"/>
          </p:cNvSpPr>
          <p:nvPr/>
        </p:nvSpPr>
        <p:spPr bwMode="auto">
          <a:xfrm>
            <a:off x="2376489" y="2746376"/>
            <a:ext cx="320601" cy="3282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a:latin typeface="Arial" panose="020B0604020202020204" pitchFamily="34" charset="0"/>
              </a:rPr>
              <a:t>   </a:t>
            </a:r>
          </a:p>
        </p:txBody>
      </p:sp>
      <p:sp>
        <p:nvSpPr>
          <p:cNvPr id="13320" name="Rectangle 8">
            <a:extLst>
              <a:ext uri="{FF2B5EF4-FFF2-40B4-BE49-F238E27FC236}">
                <a16:creationId xmlns:a16="http://schemas.microsoft.com/office/drawing/2014/main" xmlns="" id="{8091896A-6E4E-4F96-A2EB-D36835ADD627}"/>
              </a:ext>
            </a:extLst>
          </p:cNvPr>
          <p:cNvSpPr>
            <a:spLocks noChangeArrowheads="1"/>
          </p:cNvSpPr>
          <p:nvPr/>
        </p:nvSpPr>
        <p:spPr bwMode="auto">
          <a:xfrm>
            <a:off x="2351089" y="3754439"/>
            <a:ext cx="320601" cy="3282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a:latin typeface="Arial" panose="020B0604020202020204" pitchFamily="34" charset="0"/>
              </a:rPr>
              <a:t>   </a:t>
            </a:r>
          </a:p>
        </p:txBody>
      </p:sp>
      <p:sp>
        <p:nvSpPr>
          <p:cNvPr id="13321" name="Rectangle 9">
            <a:extLst>
              <a:ext uri="{FF2B5EF4-FFF2-40B4-BE49-F238E27FC236}">
                <a16:creationId xmlns:a16="http://schemas.microsoft.com/office/drawing/2014/main" xmlns="" id="{7266DE00-F474-43F4-83CD-B083D588C330}"/>
              </a:ext>
            </a:extLst>
          </p:cNvPr>
          <p:cNvSpPr>
            <a:spLocks noChangeArrowheads="1"/>
          </p:cNvSpPr>
          <p:nvPr/>
        </p:nvSpPr>
        <p:spPr bwMode="auto">
          <a:xfrm>
            <a:off x="5740400" y="2544763"/>
            <a:ext cx="254000" cy="635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324" name="Rectangle 12">
            <a:extLst>
              <a:ext uri="{FF2B5EF4-FFF2-40B4-BE49-F238E27FC236}">
                <a16:creationId xmlns:a16="http://schemas.microsoft.com/office/drawing/2014/main" xmlns="" id="{66791E98-50B3-4DDA-83C7-6042A62859E3}"/>
              </a:ext>
            </a:extLst>
          </p:cNvPr>
          <p:cNvSpPr>
            <a:spLocks noGrp="1" noChangeArrowheads="1"/>
          </p:cNvSpPr>
          <p:nvPr>
            <p:ph type="title"/>
          </p:nvPr>
        </p:nvSpPr>
        <p:spPr>
          <a:xfrm>
            <a:off x="248236" y="199023"/>
            <a:ext cx="8047037" cy="434975"/>
          </a:xfrm>
          <a:noFill/>
          <a:ln/>
        </p:spPr>
        <p:txBody>
          <a:bodyPr wrap="none">
            <a:noAutofit/>
          </a:bodyPr>
          <a:lstStyle/>
          <a:p>
            <a:r>
              <a:rPr lang="en-US" altLang="ko-KR" sz="2800" dirty="0">
                <a:latin typeface="Aharoni" panose="02010803020104030203" pitchFamily="2" charset="-79"/>
                <a:cs typeface="Aharoni" panose="02010803020104030203" pitchFamily="2" charset="-79"/>
              </a:rPr>
              <a:t>THREE,  AND  TWO-ADDRESS INSTRUCTIONS</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xmlns="" id="{ACC4C8CB-CF4F-4FD7-992B-4D86C876B994}"/>
              </a:ext>
            </a:extLst>
          </p:cNvPr>
          <p:cNvSpPr>
            <a:spLocks noGrp="1" noChangeArrowheads="1"/>
          </p:cNvSpPr>
          <p:nvPr>
            <p:ph type="title"/>
          </p:nvPr>
        </p:nvSpPr>
        <p:spPr>
          <a:xfrm>
            <a:off x="160421" y="160421"/>
            <a:ext cx="9144000" cy="496887"/>
          </a:xfrm>
          <a:noFill/>
          <a:ln/>
        </p:spPr>
        <p:txBody>
          <a:bodyPr anchor="ctr">
            <a:normAutofit/>
          </a:bodyPr>
          <a:lstStyle/>
          <a:p>
            <a:r>
              <a:rPr lang="en-US" altLang="ko-KR" sz="2800" dirty="0">
                <a:latin typeface="Aharoni" panose="02010803020104030203" pitchFamily="2" charset="-79"/>
                <a:cs typeface="Aharoni" panose="02010803020104030203" pitchFamily="2" charset="-79"/>
              </a:rPr>
              <a:t>ONE,  AND  ZERO-ADDRESS INSTRUCTIONS</a:t>
            </a:r>
          </a:p>
        </p:txBody>
      </p:sp>
      <p:sp>
        <p:nvSpPr>
          <p:cNvPr id="14339" name="Rectangle 3">
            <a:extLst>
              <a:ext uri="{FF2B5EF4-FFF2-40B4-BE49-F238E27FC236}">
                <a16:creationId xmlns:a16="http://schemas.microsoft.com/office/drawing/2014/main" xmlns="" id="{F4453015-3CF5-4044-9DF8-19A4E5F59F6B}"/>
              </a:ext>
            </a:extLst>
          </p:cNvPr>
          <p:cNvSpPr>
            <a:spLocks noChangeArrowheads="1"/>
          </p:cNvSpPr>
          <p:nvPr/>
        </p:nvSpPr>
        <p:spPr bwMode="auto">
          <a:xfrm>
            <a:off x="1827214" y="847725"/>
            <a:ext cx="3436838" cy="31290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85000"/>
              </a:lnSpc>
              <a:buFontTx/>
              <a:buChar char="•"/>
            </a:pPr>
            <a:r>
              <a:rPr lang="en-US" altLang="ko-KR" sz="2000" dirty="0">
                <a:solidFill>
                  <a:srgbClr val="FF0000"/>
                </a:solidFill>
                <a:latin typeface="Arial" panose="020B0604020202020204" pitchFamily="34" charset="0"/>
              </a:rPr>
              <a:t> </a:t>
            </a:r>
            <a:r>
              <a:rPr lang="en-US" altLang="ko-KR" sz="2000" b="1" dirty="0">
                <a:solidFill>
                  <a:srgbClr val="FF0000"/>
                </a:solidFill>
                <a:latin typeface="Arial" panose="020B0604020202020204" pitchFamily="34" charset="0"/>
              </a:rPr>
              <a:t>One-Address Instructions</a:t>
            </a:r>
          </a:p>
        </p:txBody>
      </p:sp>
      <p:sp>
        <p:nvSpPr>
          <p:cNvPr id="14340" name="Rectangle 4">
            <a:extLst>
              <a:ext uri="{FF2B5EF4-FFF2-40B4-BE49-F238E27FC236}">
                <a16:creationId xmlns:a16="http://schemas.microsoft.com/office/drawing/2014/main" xmlns="" id="{B31BB44B-8688-4204-AC17-62AF6772748F}"/>
              </a:ext>
            </a:extLst>
          </p:cNvPr>
          <p:cNvSpPr>
            <a:spLocks noChangeArrowheads="1"/>
          </p:cNvSpPr>
          <p:nvPr/>
        </p:nvSpPr>
        <p:spPr bwMode="auto">
          <a:xfrm>
            <a:off x="2239964" y="1138239"/>
            <a:ext cx="5514395" cy="3282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a:latin typeface="Arial" panose="020B0604020202020204" pitchFamily="34" charset="0"/>
              </a:rPr>
              <a:t>- Use an implied AC register for all data manipulation</a:t>
            </a:r>
          </a:p>
        </p:txBody>
      </p:sp>
      <p:sp>
        <p:nvSpPr>
          <p:cNvPr id="14341" name="Rectangle 5">
            <a:extLst>
              <a:ext uri="{FF2B5EF4-FFF2-40B4-BE49-F238E27FC236}">
                <a16:creationId xmlns:a16="http://schemas.microsoft.com/office/drawing/2014/main" xmlns="" id="{E5D32743-1A01-45F8-A4A7-CB182C3D4558}"/>
              </a:ext>
            </a:extLst>
          </p:cNvPr>
          <p:cNvSpPr>
            <a:spLocks noChangeArrowheads="1"/>
          </p:cNvSpPr>
          <p:nvPr/>
        </p:nvSpPr>
        <p:spPr bwMode="auto">
          <a:xfrm>
            <a:off x="2239964" y="1377951"/>
            <a:ext cx="4700069" cy="3282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a:latin typeface="Arial" panose="020B0604020202020204" pitchFamily="34" charset="0"/>
              </a:rPr>
              <a:t>- Program to evaluate  </a:t>
            </a:r>
            <a:r>
              <a:rPr lang="en-US" altLang="ko-KR" sz="1800">
                <a:solidFill>
                  <a:srgbClr val="000099"/>
                </a:solidFill>
                <a:latin typeface="Arial" panose="020B0604020202020204" pitchFamily="34" charset="0"/>
              </a:rPr>
              <a:t>X = (A + B) * (C + D) :</a:t>
            </a:r>
          </a:p>
        </p:txBody>
      </p:sp>
      <p:sp>
        <p:nvSpPr>
          <p:cNvPr id="14343" name="Rectangle 7">
            <a:extLst>
              <a:ext uri="{FF2B5EF4-FFF2-40B4-BE49-F238E27FC236}">
                <a16:creationId xmlns:a16="http://schemas.microsoft.com/office/drawing/2014/main" xmlns="" id="{9D8E1157-4400-4195-AA13-2BFF500B0CB3}"/>
              </a:ext>
            </a:extLst>
          </p:cNvPr>
          <p:cNvSpPr>
            <a:spLocks noChangeArrowheads="1"/>
          </p:cNvSpPr>
          <p:nvPr/>
        </p:nvSpPr>
        <p:spPr bwMode="auto">
          <a:xfrm>
            <a:off x="3187700" y="1658939"/>
            <a:ext cx="6521450" cy="202876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dirty="0">
                <a:latin typeface="Arial" panose="020B0604020202020204" pitchFamily="34" charset="0"/>
              </a:rPr>
              <a:t>LOAD   	A           /*  AC </a:t>
            </a:r>
            <a:r>
              <a:rPr lang="en-US" altLang="ko-KR" sz="1800" dirty="0">
                <a:latin typeface="Symbol" panose="05050102010706020507" pitchFamily="18" charset="2"/>
              </a:rPr>
              <a:t></a:t>
            </a:r>
            <a:r>
              <a:rPr lang="en-US" altLang="ko-KR" sz="1800" dirty="0">
                <a:latin typeface="Arial" panose="020B0604020202020204" pitchFamily="34" charset="0"/>
              </a:rPr>
              <a:t> M[A]   	*/</a:t>
            </a:r>
          </a:p>
          <a:p>
            <a:pPr latinLnBrk="0"/>
            <a:r>
              <a:rPr lang="en-US" altLang="ko-KR" sz="1800" dirty="0">
                <a:latin typeface="Arial" panose="020B0604020202020204" pitchFamily="34" charset="0"/>
              </a:rPr>
              <a:t>ADD     	B           /*  AC </a:t>
            </a:r>
            <a:r>
              <a:rPr lang="en-US" altLang="ko-KR" sz="1800" dirty="0">
                <a:latin typeface="Symbol" panose="05050102010706020507" pitchFamily="18" charset="2"/>
              </a:rPr>
              <a:t></a:t>
            </a:r>
            <a:r>
              <a:rPr lang="en-US" altLang="ko-KR" sz="1800" dirty="0">
                <a:latin typeface="Arial" panose="020B0604020202020204" pitchFamily="34" charset="0"/>
              </a:rPr>
              <a:t> AC + M[B]  */</a:t>
            </a:r>
          </a:p>
          <a:p>
            <a:pPr latinLnBrk="0"/>
            <a:r>
              <a:rPr lang="en-US" altLang="ko-KR" sz="1800" dirty="0">
                <a:latin typeface="Arial" panose="020B0604020202020204" pitchFamily="34" charset="0"/>
              </a:rPr>
              <a:t>STORE   	T            /*  M[T] </a:t>
            </a:r>
            <a:r>
              <a:rPr lang="en-US" altLang="ko-KR" sz="1800" dirty="0">
                <a:latin typeface="Symbol" panose="05050102010706020507" pitchFamily="18" charset="2"/>
              </a:rPr>
              <a:t></a:t>
            </a:r>
            <a:r>
              <a:rPr lang="en-US" altLang="ko-KR" sz="1800" dirty="0">
                <a:latin typeface="Arial" panose="020B0604020202020204" pitchFamily="34" charset="0"/>
              </a:rPr>
              <a:t> AC   	*/</a:t>
            </a:r>
          </a:p>
          <a:p>
            <a:pPr latinLnBrk="0"/>
            <a:r>
              <a:rPr lang="en-US" altLang="ko-KR" sz="1800" dirty="0">
                <a:latin typeface="Arial" panose="020B0604020202020204" pitchFamily="34" charset="0"/>
              </a:rPr>
              <a:t>LOAD   	C           /*  AC </a:t>
            </a:r>
            <a:r>
              <a:rPr lang="en-US" altLang="ko-KR" sz="1800" dirty="0">
                <a:latin typeface="Symbol" panose="05050102010706020507" pitchFamily="18" charset="2"/>
              </a:rPr>
              <a:t></a:t>
            </a:r>
            <a:r>
              <a:rPr lang="en-US" altLang="ko-KR" sz="1800" dirty="0">
                <a:latin typeface="Arial" panose="020B0604020202020204" pitchFamily="34" charset="0"/>
              </a:rPr>
              <a:t> M[C]   	*/</a:t>
            </a:r>
          </a:p>
          <a:p>
            <a:pPr latinLnBrk="0"/>
            <a:r>
              <a:rPr lang="en-US" altLang="ko-KR" sz="1800" dirty="0">
                <a:latin typeface="Arial" panose="020B0604020202020204" pitchFamily="34" charset="0"/>
              </a:rPr>
              <a:t>ADD     	D           /*  AC </a:t>
            </a:r>
            <a:r>
              <a:rPr lang="en-US" altLang="ko-KR" sz="1800" dirty="0">
                <a:latin typeface="Symbol" panose="05050102010706020507" pitchFamily="18" charset="2"/>
              </a:rPr>
              <a:t></a:t>
            </a:r>
            <a:r>
              <a:rPr lang="en-US" altLang="ko-KR" sz="1800" dirty="0">
                <a:latin typeface="Arial" panose="020B0604020202020204" pitchFamily="34" charset="0"/>
              </a:rPr>
              <a:t> AC + M[D]	*/</a:t>
            </a:r>
          </a:p>
          <a:p>
            <a:pPr latinLnBrk="0"/>
            <a:r>
              <a:rPr lang="en-US" altLang="ko-KR" sz="1800" dirty="0">
                <a:latin typeface="Arial" panose="020B0604020202020204" pitchFamily="34" charset="0"/>
              </a:rPr>
              <a:t>MUL     	T            /*  AC </a:t>
            </a:r>
            <a:r>
              <a:rPr lang="en-US" altLang="ko-KR" sz="1800" dirty="0">
                <a:latin typeface="Symbol" panose="05050102010706020507" pitchFamily="18" charset="2"/>
              </a:rPr>
              <a:t></a:t>
            </a:r>
            <a:r>
              <a:rPr lang="en-US" altLang="ko-KR" sz="1800" dirty="0">
                <a:latin typeface="Arial" panose="020B0604020202020204" pitchFamily="34" charset="0"/>
              </a:rPr>
              <a:t> AC * M[T]	*/</a:t>
            </a:r>
          </a:p>
          <a:p>
            <a:pPr latinLnBrk="0"/>
            <a:r>
              <a:rPr lang="en-US" altLang="ko-KR" sz="1800" dirty="0">
                <a:latin typeface="Arial" panose="020B0604020202020204" pitchFamily="34" charset="0"/>
              </a:rPr>
              <a:t>STORE  	X           /*  M[X] </a:t>
            </a:r>
            <a:r>
              <a:rPr lang="en-US" altLang="ko-KR" sz="1800" dirty="0">
                <a:latin typeface="Symbol" panose="05050102010706020507" pitchFamily="18" charset="2"/>
              </a:rPr>
              <a:t></a:t>
            </a:r>
            <a:r>
              <a:rPr lang="en-US" altLang="ko-KR" sz="1800" dirty="0">
                <a:latin typeface="Arial" panose="020B0604020202020204" pitchFamily="34" charset="0"/>
              </a:rPr>
              <a:t> AC   	*/</a:t>
            </a:r>
          </a:p>
        </p:txBody>
      </p:sp>
      <p:sp>
        <p:nvSpPr>
          <p:cNvPr id="14344" name="Rectangle 8">
            <a:extLst>
              <a:ext uri="{FF2B5EF4-FFF2-40B4-BE49-F238E27FC236}">
                <a16:creationId xmlns:a16="http://schemas.microsoft.com/office/drawing/2014/main" xmlns="" id="{3425ADD7-E67D-4C8B-8FDB-C522EF40619F}"/>
              </a:ext>
            </a:extLst>
          </p:cNvPr>
          <p:cNvSpPr>
            <a:spLocks noChangeArrowheads="1"/>
          </p:cNvSpPr>
          <p:nvPr/>
        </p:nvSpPr>
        <p:spPr bwMode="auto">
          <a:xfrm>
            <a:off x="1827213" y="3584575"/>
            <a:ext cx="3494546" cy="312906"/>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85000"/>
              </a:lnSpc>
              <a:buFontTx/>
              <a:buChar char="•"/>
            </a:pPr>
            <a:r>
              <a:rPr lang="en-US" altLang="ko-KR" sz="2000" dirty="0">
                <a:latin typeface="Arial" panose="020B0604020202020204" pitchFamily="34" charset="0"/>
              </a:rPr>
              <a:t> </a:t>
            </a:r>
            <a:r>
              <a:rPr lang="en-US" altLang="ko-KR" sz="2000" b="1" dirty="0">
                <a:solidFill>
                  <a:srgbClr val="FF0000"/>
                </a:solidFill>
                <a:latin typeface="Arial" panose="020B0604020202020204" pitchFamily="34" charset="0"/>
              </a:rPr>
              <a:t>Zero-Address Instructions</a:t>
            </a:r>
          </a:p>
        </p:txBody>
      </p:sp>
      <p:sp>
        <p:nvSpPr>
          <p:cNvPr id="14345" name="Rectangle 9">
            <a:extLst>
              <a:ext uri="{FF2B5EF4-FFF2-40B4-BE49-F238E27FC236}">
                <a16:creationId xmlns:a16="http://schemas.microsoft.com/office/drawing/2014/main" xmlns="" id="{ADA5C7B6-9CE4-47C3-8CD3-0ECB8881B427}"/>
              </a:ext>
            </a:extLst>
          </p:cNvPr>
          <p:cNvSpPr>
            <a:spLocks noChangeArrowheads="1"/>
          </p:cNvSpPr>
          <p:nvPr/>
        </p:nvSpPr>
        <p:spPr bwMode="auto">
          <a:xfrm>
            <a:off x="2239964" y="3863976"/>
            <a:ext cx="4809009" cy="3282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a:latin typeface="Arial" panose="020B0604020202020204" pitchFamily="34" charset="0"/>
              </a:rPr>
              <a:t>- Can be found in a stack-organized computer</a:t>
            </a:r>
          </a:p>
        </p:txBody>
      </p:sp>
      <p:sp>
        <p:nvSpPr>
          <p:cNvPr id="14346" name="Rectangle 10">
            <a:extLst>
              <a:ext uri="{FF2B5EF4-FFF2-40B4-BE49-F238E27FC236}">
                <a16:creationId xmlns:a16="http://schemas.microsoft.com/office/drawing/2014/main" xmlns="" id="{2C35A041-46D1-4B10-8328-0BC6350E1AF9}"/>
              </a:ext>
            </a:extLst>
          </p:cNvPr>
          <p:cNvSpPr>
            <a:spLocks noChangeArrowheads="1"/>
          </p:cNvSpPr>
          <p:nvPr/>
        </p:nvSpPr>
        <p:spPr bwMode="auto">
          <a:xfrm>
            <a:off x="2239964" y="4103689"/>
            <a:ext cx="4700069" cy="3282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a:latin typeface="Arial" panose="020B0604020202020204" pitchFamily="34" charset="0"/>
              </a:rPr>
              <a:t>- Program to evaluate  </a:t>
            </a:r>
            <a:r>
              <a:rPr lang="en-US" altLang="ko-KR" sz="1800">
                <a:solidFill>
                  <a:srgbClr val="000099"/>
                </a:solidFill>
                <a:latin typeface="Arial" panose="020B0604020202020204" pitchFamily="34" charset="0"/>
              </a:rPr>
              <a:t>X = (A + B) * (C + D) :</a:t>
            </a:r>
          </a:p>
        </p:txBody>
      </p:sp>
      <p:sp>
        <p:nvSpPr>
          <p:cNvPr id="14347" name="Rectangle 11">
            <a:extLst>
              <a:ext uri="{FF2B5EF4-FFF2-40B4-BE49-F238E27FC236}">
                <a16:creationId xmlns:a16="http://schemas.microsoft.com/office/drawing/2014/main" xmlns="" id="{F8CBC268-B3E0-4752-989B-1A552CBE97A1}"/>
              </a:ext>
            </a:extLst>
          </p:cNvPr>
          <p:cNvSpPr>
            <a:spLocks noChangeArrowheads="1"/>
          </p:cNvSpPr>
          <p:nvPr/>
        </p:nvSpPr>
        <p:spPr bwMode="auto">
          <a:xfrm>
            <a:off x="3187700" y="4646613"/>
            <a:ext cx="6396038" cy="18138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3500" tIns="25400" rIns="63500" bIns="25400">
            <a:spAutoFit/>
          </a:bodyPr>
          <a:lstStyle>
            <a:lvl1pPr algn="l" defTabSz="152400" latinLnBrk="1">
              <a:tabLst>
                <a:tab pos="381000" algn="l"/>
                <a:tab pos="1168400" algn="l"/>
                <a:tab pos="2362200" algn="l"/>
                <a:tab pos="4559300" algn="l"/>
              </a:tabLst>
              <a:defRPr kumimoji="1" sz="2400">
                <a:solidFill>
                  <a:schemeClr val="tx1"/>
                </a:solidFill>
                <a:latin typeface="Times New Roman" panose="02020603050405020304" pitchFamily="18" charset="0"/>
                <a:ea typeface="굴림" panose="020B0600000101010101" pitchFamily="34" charset="-127"/>
              </a:defRPr>
            </a:lvl1pPr>
            <a:lvl2pPr marL="952500" indent="-381000" algn="l" defTabSz="152400" latinLnBrk="1">
              <a:tabLst>
                <a:tab pos="381000" algn="l"/>
                <a:tab pos="1168400" algn="l"/>
                <a:tab pos="2362200" algn="l"/>
                <a:tab pos="4559300" algn="l"/>
              </a:tabLst>
              <a:defRPr kumimoji="1" sz="2400">
                <a:solidFill>
                  <a:schemeClr val="tx1"/>
                </a:solidFill>
                <a:latin typeface="Times New Roman" panose="02020603050405020304" pitchFamily="18" charset="0"/>
                <a:ea typeface="굴림" panose="020B0600000101010101" pitchFamily="34" charset="-127"/>
              </a:defRPr>
            </a:lvl2pPr>
            <a:lvl3pPr marL="1524000" indent="-381000" algn="l" defTabSz="152400" latinLnBrk="1">
              <a:tabLst>
                <a:tab pos="381000" algn="l"/>
                <a:tab pos="1168400" algn="l"/>
                <a:tab pos="2362200" algn="l"/>
                <a:tab pos="4559300" algn="l"/>
              </a:tabLst>
              <a:defRPr kumimoji="1" sz="2400">
                <a:solidFill>
                  <a:schemeClr val="tx1"/>
                </a:solidFill>
                <a:latin typeface="Times New Roman" panose="02020603050405020304" pitchFamily="18" charset="0"/>
                <a:ea typeface="굴림" panose="020B0600000101010101" pitchFamily="34" charset="-127"/>
              </a:defRPr>
            </a:lvl3pPr>
            <a:lvl4pPr marL="2095500" indent="-381000" algn="l" defTabSz="152400" latinLnBrk="1">
              <a:tabLst>
                <a:tab pos="381000" algn="l"/>
                <a:tab pos="1168400" algn="l"/>
                <a:tab pos="2362200" algn="l"/>
                <a:tab pos="4559300" algn="l"/>
              </a:tabLst>
              <a:defRPr kumimoji="1" sz="2400">
                <a:solidFill>
                  <a:schemeClr val="tx1"/>
                </a:solidFill>
                <a:latin typeface="Times New Roman" panose="02020603050405020304" pitchFamily="18" charset="0"/>
                <a:ea typeface="굴림" panose="020B0600000101010101" pitchFamily="34" charset="-127"/>
              </a:defRPr>
            </a:lvl4pPr>
            <a:lvl5pPr marL="2667000" indent="-381000" algn="l" defTabSz="152400" latinLnBrk="1">
              <a:tabLst>
                <a:tab pos="381000" algn="l"/>
                <a:tab pos="1168400" algn="l"/>
                <a:tab pos="2362200" algn="l"/>
                <a:tab pos="4559300" algn="l"/>
              </a:tabLst>
              <a:defRPr kumimoji="1" sz="2400">
                <a:solidFill>
                  <a:schemeClr val="tx1"/>
                </a:solidFill>
                <a:latin typeface="Times New Roman" panose="02020603050405020304" pitchFamily="18" charset="0"/>
                <a:ea typeface="굴림" panose="020B0600000101010101" pitchFamily="34" charset="-127"/>
              </a:defRPr>
            </a:lvl5pPr>
            <a:lvl6pPr marL="3124200" indent="-381000" defTabSz="152400" fontAlgn="base" latinLnBrk="1">
              <a:spcBef>
                <a:spcPct val="0"/>
              </a:spcBef>
              <a:spcAft>
                <a:spcPct val="0"/>
              </a:spcAft>
              <a:tabLst>
                <a:tab pos="381000" algn="l"/>
                <a:tab pos="1168400" algn="l"/>
                <a:tab pos="2362200" algn="l"/>
                <a:tab pos="4559300" algn="l"/>
              </a:tabLst>
              <a:defRPr kumimoji="1" sz="2400">
                <a:solidFill>
                  <a:schemeClr val="tx1"/>
                </a:solidFill>
                <a:latin typeface="Times New Roman" panose="02020603050405020304" pitchFamily="18" charset="0"/>
                <a:ea typeface="굴림" panose="020B0600000101010101" pitchFamily="34" charset="-127"/>
              </a:defRPr>
            </a:lvl6pPr>
            <a:lvl7pPr marL="3581400" indent="-381000" defTabSz="152400" fontAlgn="base" latinLnBrk="1">
              <a:spcBef>
                <a:spcPct val="0"/>
              </a:spcBef>
              <a:spcAft>
                <a:spcPct val="0"/>
              </a:spcAft>
              <a:tabLst>
                <a:tab pos="381000" algn="l"/>
                <a:tab pos="1168400" algn="l"/>
                <a:tab pos="2362200" algn="l"/>
                <a:tab pos="4559300" algn="l"/>
              </a:tabLst>
              <a:defRPr kumimoji="1" sz="2400">
                <a:solidFill>
                  <a:schemeClr val="tx1"/>
                </a:solidFill>
                <a:latin typeface="Times New Roman" panose="02020603050405020304" pitchFamily="18" charset="0"/>
                <a:ea typeface="굴림" panose="020B0600000101010101" pitchFamily="34" charset="-127"/>
              </a:defRPr>
            </a:lvl7pPr>
            <a:lvl8pPr marL="4038600" indent="-381000" defTabSz="152400" fontAlgn="base" latinLnBrk="1">
              <a:spcBef>
                <a:spcPct val="0"/>
              </a:spcBef>
              <a:spcAft>
                <a:spcPct val="0"/>
              </a:spcAft>
              <a:tabLst>
                <a:tab pos="381000" algn="l"/>
                <a:tab pos="1168400" algn="l"/>
                <a:tab pos="2362200" algn="l"/>
                <a:tab pos="4559300" algn="l"/>
              </a:tabLst>
              <a:defRPr kumimoji="1" sz="2400">
                <a:solidFill>
                  <a:schemeClr val="tx1"/>
                </a:solidFill>
                <a:latin typeface="Times New Roman" panose="02020603050405020304" pitchFamily="18" charset="0"/>
                <a:ea typeface="굴림" panose="020B0600000101010101" pitchFamily="34" charset="-127"/>
              </a:defRPr>
            </a:lvl8pPr>
            <a:lvl9pPr marL="4495800" indent="-381000" defTabSz="152400" fontAlgn="base" latinLnBrk="1">
              <a:spcBef>
                <a:spcPct val="0"/>
              </a:spcBef>
              <a:spcAft>
                <a:spcPct val="0"/>
              </a:spcAft>
              <a:tabLst>
                <a:tab pos="381000" algn="l"/>
                <a:tab pos="1168400" algn="l"/>
                <a:tab pos="2362200" algn="l"/>
                <a:tab pos="4559300" algn="l"/>
              </a:tabLs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30000"/>
              </a:lnSpc>
              <a:spcBef>
                <a:spcPct val="55000"/>
              </a:spcBef>
            </a:pPr>
            <a:r>
              <a:rPr lang="en-US" altLang="ko-KR" sz="1800" dirty="0">
                <a:latin typeface="Arial" panose="020B0604020202020204" pitchFamily="34" charset="0"/>
              </a:rPr>
              <a:t>PUSH	A	/*  TOS </a:t>
            </a:r>
            <a:r>
              <a:rPr lang="en-US" altLang="ko-KR" sz="1800" dirty="0">
                <a:latin typeface="Symbol" panose="05050102010706020507" pitchFamily="18" charset="2"/>
              </a:rPr>
              <a:t></a:t>
            </a:r>
            <a:r>
              <a:rPr lang="en-US" altLang="ko-KR" sz="1800" dirty="0">
                <a:latin typeface="Arial" panose="020B0604020202020204" pitchFamily="34" charset="0"/>
              </a:rPr>
              <a:t> A	*/				</a:t>
            </a:r>
          </a:p>
          <a:p>
            <a:pPr latinLnBrk="0">
              <a:lnSpc>
                <a:spcPct val="30000"/>
              </a:lnSpc>
              <a:spcBef>
                <a:spcPct val="55000"/>
              </a:spcBef>
            </a:pPr>
            <a:r>
              <a:rPr lang="en-US" altLang="ko-KR" sz="1800" dirty="0">
                <a:latin typeface="Arial" panose="020B0604020202020204" pitchFamily="34" charset="0"/>
              </a:rPr>
              <a:t>PUSH	B	/*  TOS </a:t>
            </a:r>
            <a:r>
              <a:rPr lang="en-US" altLang="ko-KR" sz="1800" dirty="0">
                <a:latin typeface="Symbol" panose="05050102010706020507" pitchFamily="18" charset="2"/>
              </a:rPr>
              <a:t></a:t>
            </a:r>
            <a:r>
              <a:rPr lang="en-US" altLang="ko-KR" sz="1800" dirty="0">
                <a:latin typeface="Arial" panose="020B0604020202020204" pitchFamily="34" charset="0"/>
              </a:rPr>
              <a:t> B	*/					</a:t>
            </a:r>
          </a:p>
          <a:p>
            <a:pPr latinLnBrk="0">
              <a:lnSpc>
                <a:spcPct val="30000"/>
              </a:lnSpc>
              <a:spcBef>
                <a:spcPct val="55000"/>
              </a:spcBef>
            </a:pPr>
            <a:r>
              <a:rPr lang="en-US" altLang="ko-KR" sz="1800" dirty="0">
                <a:solidFill>
                  <a:srgbClr val="FF0000"/>
                </a:solidFill>
                <a:latin typeface="Arial" panose="020B0604020202020204" pitchFamily="34" charset="0"/>
              </a:rPr>
              <a:t>ADD		/*  TOS </a:t>
            </a:r>
            <a:r>
              <a:rPr lang="en-US" altLang="ko-KR" sz="1800" dirty="0">
                <a:solidFill>
                  <a:srgbClr val="FF0000"/>
                </a:solidFill>
                <a:latin typeface="Symbol" panose="05050102010706020507" pitchFamily="18" charset="2"/>
              </a:rPr>
              <a:t></a:t>
            </a:r>
            <a:r>
              <a:rPr lang="en-US" altLang="ko-KR" sz="1800" dirty="0">
                <a:solidFill>
                  <a:srgbClr val="FF0000"/>
                </a:solidFill>
                <a:latin typeface="Arial" panose="020B0604020202020204" pitchFamily="34" charset="0"/>
              </a:rPr>
              <a:t> (A + B)	*/				</a:t>
            </a:r>
          </a:p>
          <a:p>
            <a:pPr latinLnBrk="0">
              <a:lnSpc>
                <a:spcPct val="30000"/>
              </a:lnSpc>
              <a:spcBef>
                <a:spcPct val="55000"/>
              </a:spcBef>
            </a:pPr>
            <a:r>
              <a:rPr lang="en-US" altLang="ko-KR" sz="1800" dirty="0">
                <a:latin typeface="Arial" panose="020B0604020202020204" pitchFamily="34" charset="0"/>
              </a:rPr>
              <a:t>PUSH	C	/*  TOS </a:t>
            </a:r>
            <a:r>
              <a:rPr lang="en-US" altLang="ko-KR" sz="1800" dirty="0">
                <a:latin typeface="Symbol" panose="05050102010706020507" pitchFamily="18" charset="2"/>
              </a:rPr>
              <a:t></a:t>
            </a:r>
            <a:r>
              <a:rPr lang="en-US" altLang="ko-KR" sz="1800" dirty="0">
                <a:latin typeface="Arial" panose="020B0604020202020204" pitchFamily="34" charset="0"/>
              </a:rPr>
              <a:t> C	*/				</a:t>
            </a:r>
          </a:p>
          <a:p>
            <a:pPr latinLnBrk="0">
              <a:lnSpc>
                <a:spcPct val="30000"/>
              </a:lnSpc>
              <a:spcBef>
                <a:spcPct val="55000"/>
              </a:spcBef>
            </a:pPr>
            <a:r>
              <a:rPr lang="en-US" altLang="ko-KR" sz="1800" dirty="0">
                <a:latin typeface="Arial" panose="020B0604020202020204" pitchFamily="34" charset="0"/>
              </a:rPr>
              <a:t>PUSH	D	/*  TOS </a:t>
            </a:r>
            <a:r>
              <a:rPr lang="en-US" altLang="ko-KR" sz="1800" dirty="0">
                <a:latin typeface="Symbol" panose="05050102010706020507" pitchFamily="18" charset="2"/>
              </a:rPr>
              <a:t></a:t>
            </a:r>
            <a:r>
              <a:rPr lang="en-US" altLang="ko-KR" sz="1800" dirty="0">
                <a:latin typeface="Arial" panose="020B0604020202020204" pitchFamily="34" charset="0"/>
              </a:rPr>
              <a:t> D	*/					</a:t>
            </a:r>
          </a:p>
          <a:p>
            <a:pPr latinLnBrk="0">
              <a:lnSpc>
                <a:spcPct val="30000"/>
              </a:lnSpc>
              <a:spcBef>
                <a:spcPct val="55000"/>
              </a:spcBef>
            </a:pPr>
            <a:r>
              <a:rPr lang="en-US" altLang="ko-KR" sz="1800" dirty="0">
                <a:solidFill>
                  <a:srgbClr val="FF0000"/>
                </a:solidFill>
                <a:latin typeface="Arial" panose="020B0604020202020204" pitchFamily="34" charset="0"/>
              </a:rPr>
              <a:t>ADD		/*  TOS </a:t>
            </a:r>
            <a:r>
              <a:rPr lang="en-US" altLang="ko-KR" sz="1800" dirty="0">
                <a:solidFill>
                  <a:srgbClr val="FF0000"/>
                </a:solidFill>
                <a:latin typeface="Symbol" panose="05050102010706020507" pitchFamily="18" charset="2"/>
              </a:rPr>
              <a:t></a:t>
            </a:r>
            <a:r>
              <a:rPr lang="en-US" altLang="ko-KR" sz="1800" dirty="0">
                <a:solidFill>
                  <a:srgbClr val="FF0000"/>
                </a:solidFill>
                <a:latin typeface="Arial" panose="020B0604020202020204" pitchFamily="34" charset="0"/>
              </a:rPr>
              <a:t> (C + D)	*/					</a:t>
            </a:r>
          </a:p>
          <a:p>
            <a:pPr latinLnBrk="0">
              <a:lnSpc>
                <a:spcPct val="30000"/>
              </a:lnSpc>
              <a:spcBef>
                <a:spcPct val="55000"/>
              </a:spcBef>
            </a:pPr>
            <a:r>
              <a:rPr lang="en-US" altLang="ko-KR" sz="1800" dirty="0">
                <a:solidFill>
                  <a:srgbClr val="FF0000"/>
                </a:solidFill>
                <a:latin typeface="Arial" panose="020B0604020202020204" pitchFamily="34" charset="0"/>
              </a:rPr>
              <a:t>MUL</a:t>
            </a:r>
            <a:r>
              <a:rPr lang="en-US" altLang="ko-KR" sz="1800" dirty="0">
                <a:latin typeface="Arial" panose="020B0604020202020204" pitchFamily="34" charset="0"/>
              </a:rPr>
              <a:t>		/*  TOS </a:t>
            </a:r>
            <a:r>
              <a:rPr lang="en-US" altLang="ko-KR" sz="1800" dirty="0">
                <a:latin typeface="Symbol" panose="05050102010706020507" pitchFamily="18" charset="2"/>
              </a:rPr>
              <a:t></a:t>
            </a:r>
            <a:r>
              <a:rPr lang="en-US" altLang="ko-KR" sz="1800" dirty="0">
                <a:latin typeface="Arial" panose="020B0604020202020204" pitchFamily="34" charset="0"/>
              </a:rPr>
              <a:t> (C + D) * (A + B)  */  </a:t>
            </a:r>
          </a:p>
          <a:p>
            <a:pPr latinLnBrk="0">
              <a:lnSpc>
                <a:spcPct val="30000"/>
              </a:lnSpc>
              <a:spcBef>
                <a:spcPct val="55000"/>
              </a:spcBef>
            </a:pPr>
            <a:r>
              <a:rPr lang="en-US" altLang="ko-KR" sz="1800" dirty="0">
                <a:latin typeface="Arial" panose="020B0604020202020204" pitchFamily="34" charset="0"/>
              </a:rPr>
              <a:t>POP	X	/*  M[X] </a:t>
            </a:r>
            <a:r>
              <a:rPr lang="en-US" altLang="ko-KR" sz="1800" dirty="0">
                <a:latin typeface="Symbol" panose="05050102010706020507" pitchFamily="18" charset="2"/>
              </a:rPr>
              <a:t></a:t>
            </a:r>
            <a:r>
              <a:rPr lang="en-US" altLang="ko-KR" sz="1800" dirty="0">
                <a:latin typeface="Arial" panose="020B0604020202020204" pitchFamily="34" charset="0"/>
              </a:rPr>
              <a:t> TOS	*/</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xmlns="" id="{160E16C3-EE8D-4336-AF57-06AFE2C21A1B}"/>
              </a:ext>
            </a:extLst>
          </p:cNvPr>
          <p:cNvGraphicFramePr>
            <a:graphicFrameLocks noGrp="1"/>
          </p:cNvGraphicFramePr>
          <p:nvPr>
            <p:extLst>
              <p:ext uri="{D42A27DB-BD31-4B8C-83A1-F6EECF244321}">
                <p14:modId xmlns:p14="http://schemas.microsoft.com/office/powerpoint/2010/main" val="3554043525"/>
              </p:ext>
            </p:extLst>
          </p:nvPr>
        </p:nvGraphicFramePr>
        <p:xfrm>
          <a:off x="0" y="-1"/>
          <a:ext cx="12192000" cy="6858001"/>
        </p:xfrm>
        <a:graphic>
          <a:graphicData uri="http://schemas.openxmlformats.org/drawingml/2006/table">
            <a:tbl>
              <a:tblPr firstRow="1" bandRow="1">
                <a:tableStyleId>{5C22544A-7EE6-4342-B048-85BDC9FD1C3A}</a:tableStyleId>
              </a:tblPr>
              <a:tblGrid>
                <a:gridCol w="5894903">
                  <a:extLst>
                    <a:ext uri="{9D8B030D-6E8A-4147-A177-3AD203B41FA5}">
                      <a16:colId xmlns:a16="http://schemas.microsoft.com/office/drawing/2014/main" xmlns="" val="1223540176"/>
                    </a:ext>
                  </a:extLst>
                </a:gridCol>
                <a:gridCol w="6297097">
                  <a:extLst>
                    <a:ext uri="{9D8B030D-6E8A-4147-A177-3AD203B41FA5}">
                      <a16:colId xmlns:a16="http://schemas.microsoft.com/office/drawing/2014/main" xmlns="" val="1833244488"/>
                    </a:ext>
                  </a:extLst>
                </a:gridCol>
              </a:tblGrid>
              <a:tr h="459813">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ko-KR" sz="2400" dirty="0">
                          <a:solidFill>
                            <a:srgbClr val="002060"/>
                          </a:solidFill>
                          <a:latin typeface="Arial" panose="020B0604020202020204" pitchFamily="34" charset="0"/>
                        </a:rPr>
                        <a:t>X = (A + B) * (C + D) </a:t>
                      </a:r>
                    </a:p>
                  </a:txBody>
                  <a:tcPr>
                    <a:solidFill>
                      <a:schemeClr val="accent4">
                        <a:lumMod val="20000"/>
                        <a:lumOff val="80000"/>
                      </a:schemeClr>
                    </a:solidFill>
                  </a:tcPr>
                </a:tc>
                <a:tc hMerge="1">
                  <a:txBody>
                    <a:bodyPr/>
                    <a:lstStyle/>
                    <a:p>
                      <a:endParaRPr lang="en-US" dirty="0"/>
                    </a:p>
                  </a:txBody>
                  <a:tcPr>
                    <a:solidFill>
                      <a:schemeClr val="accent4">
                        <a:lumMod val="20000"/>
                        <a:lumOff val="80000"/>
                      </a:schemeClr>
                    </a:solidFill>
                  </a:tcPr>
                </a:tc>
                <a:extLst>
                  <a:ext uri="{0D108BD9-81ED-4DB2-BD59-A6C34878D82A}">
                    <a16:rowId xmlns:a16="http://schemas.microsoft.com/office/drawing/2014/main" xmlns="" val="2880173406"/>
                  </a:ext>
                </a:extLst>
              </a:tr>
              <a:tr h="3162253">
                <a:tc>
                  <a:txBody>
                    <a:bodyPr/>
                    <a:lstStyle/>
                    <a:p>
                      <a:pPr latinLnBrk="0">
                        <a:lnSpc>
                          <a:spcPct val="150000"/>
                        </a:lnSpc>
                      </a:pPr>
                      <a:r>
                        <a:rPr lang="en-US" altLang="ko-KR" sz="1800" b="1" dirty="0">
                          <a:solidFill>
                            <a:srgbClr val="FFFF00"/>
                          </a:solidFill>
                          <a:highlight>
                            <a:srgbClr val="3333FF"/>
                          </a:highlight>
                          <a:latin typeface="Arial" panose="020B0604020202020204" pitchFamily="34" charset="0"/>
                        </a:rPr>
                        <a:t>Three Instruction format</a:t>
                      </a:r>
                    </a:p>
                    <a:p>
                      <a:pPr latinLnBrk="0">
                        <a:lnSpc>
                          <a:spcPct val="150000"/>
                        </a:lnSpc>
                      </a:pPr>
                      <a:r>
                        <a:rPr lang="en-US" altLang="ko-KR" sz="1800" b="1" dirty="0">
                          <a:latin typeface="Arial" panose="020B0604020202020204" pitchFamily="34" charset="0"/>
                        </a:rPr>
                        <a:t>ADD	R1, A, B	   </a:t>
                      </a:r>
                      <a:r>
                        <a:rPr lang="en-US" altLang="ko-KR" sz="1800" b="1" dirty="0">
                          <a:solidFill>
                            <a:srgbClr val="FF0000"/>
                          </a:solidFill>
                          <a:latin typeface="Arial" panose="020B0604020202020204" pitchFamily="34" charset="0"/>
                        </a:rPr>
                        <a:t>R1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M[A] + M[B]</a:t>
                      </a:r>
                      <a:r>
                        <a:rPr lang="en-US" altLang="ko-KR" sz="1800" b="1" dirty="0">
                          <a:latin typeface="Arial" panose="020B0604020202020204" pitchFamily="34" charset="0"/>
                        </a:rPr>
                        <a:t>	</a:t>
                      </a:r>
                    </a:p>
                    <a:p>
                      <a:pPr latinLnBrk="0">
                        <a:lnSpc>
                          <a:spcPct val="150000"/>
                        </a:lnSpc>
                      </a:pPr>
                      <a:r>
                        <a:rPr lang="en-US" altLang="ko-KR" sz="1800" b="1" dirty="0">
                          <a:latin typeface="Arial" panose="020B0604020202020204" pitchFamily="34" charset="0"/>
                        </a:rPr>
                        <a:t>ADD	R2, C, D	   </a:t>
                      </a:r>
                      <a:r>
                        <a:rPr lang="en-US" altLang="ko-KR" sz="1800" b="1" dirty="0">
                          <a:solidFill>
                            <a:srgbClr val="FF0000"/>
                          </a:solidFill>
                          <a:latin typeface="Arial" panose="020B0604020202020204" pitchFamily="34" charset="0"/>
                        </a:rPr>
                        <a:t>R2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M[C] + M[D]</a:t>
                      </a:r>
                      <a:endParaRPr lang="en-US" altLang="ko-KR" sz="1800" b="1" dirty="0">
                        <a:latin typeface="Arial" panose="020B0604020202020204" pitchFamily="34" charset="0"/>
                      </a:endParaRPr>
                    </a:p>
                    <a:p>
                      <a:pPr latinLnBrk="0">
                        <a:lnSpc>
                          <a:spcPct val="150000"/>
                        </a:lnSpc>
                        <a:spcBef>
                          <a:spcPct val="57000"/>
                        </a:spcBef>
                      </a:pPr>
                      <a:r>
                        <a:rPr lang="en-US" altLang="ko-KR" sz="1800" b="1" dirty="0">
                          <a:latin typeface="Arial" panose="020B0604020202020204" pitchFamily="34" charset="0"/>
                        </a:rPr>
                        <a:t>MUL	X, R1, R    </a:t>
                      </a:r>
                      <a:r>
                        <a:rPr lang="en-US" altLang="ko-KR" sz="1800" b="1" dirty="0">
                          <a:solidFill>
                            <a:srgbClr val="FF0000"/>
                          </a:solidFill>
                          <a:latin typeface="Arial" panose="020B0604020202020204" pitchFamily="34" charset="0"/>
                        </a:rPr>
                        <a:t>M[X]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R1 * R2	</a:t>
                      </a:r>
                      <a:r>
                        <a:rPr lang="en-US" altLang="ko-KR" sz="1800" dirty="0">
                          <a:latin typeface="Arial" panose="020B0604020202020204" pitchFamily="34" charset="0"/>
                        </a:rPr>
                        <a:t>	</a:t>
                      </a:r>
                      <a:endParaRPr lang="en-US" dirty="0"/>
                    </a:p>
                  </a:txBody>
                  <a:tcPr>
                    <a:solidFill>
                      <a:schemeClr val="accent4">
                        <a:lumMod val="20000"/>
                        <a:lumOff val="80000"/>
                      </a:schemeClr>
                    </a:solidFill>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altLang="ko-KR" sz="1800" b="1" dirty="0">
                          <a:solidFill>
                            <a:srgbClr val="FFFF00"/>
                          </a:solidFill>
                          <a:highlight>
                            <a:srgbClr val="3333FF"/>
                          </a:highlight>
                          <a:latin typeface="Arial" panose="020B0604020202020204" pitchFamily="34" charset="0"/>
                        </a:rPr>
                        <a:t>Two Instruction format</a:t>
                      </a:r>
                    </a:p>
                    <a:p>
                      <a:pPr latinLnBrk="0">
                        <a:lnSpc>
                          <a:spcPct val="150000"/>
                        </a:lnSpc>
                      </a:pPr>
                      <a:r>
                        <a:rPr lang="en-US" altLang="ko-KR" sz="1800" b="1" dirty="0">
                          <a:latin typeface="Arial" panose="020B0604020202020204" pitchFamily="34" charset="0"/>
                        </a:rPr>
                        <a:t>MOV    R1, A          </a:t>
                      </a:r>
                      <a:r>
                        <a:rPr lang="en-US" altLang="ko-KR" sz="1800" b="1" dirty="0">
                          <a:solidFill>
                            <a:srgbClr val="FF0000"/>
                          </a:solidFill>
                          <a:latin typeface="Arial" panose="020B0604020202020204" pitchFamily="34" charset="0"/>
                        </a:rPr>
                        <a:t>R1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M[A]     </a:t>
                      </a:r>
                    </a:p>
                    <a:p>
                      <a:pPr latinLnBrk="0">
                        <a:lnSpc>
                          <a:spcPct val="150000"/>
                        </a:lnSpc>
                      </a:pPr>
                      <a:r>
                        <a:rPr lang="en-US" altLang="ko-KR" sz="1800" b="1" dirty="0">
                          <a:latin typeface="Arial" panose="020B0604020202020204" pitchFamily="34" charset="0"/>
                        </a:rPr>
                        <a:t>ADD     R1, B         </a:t>
                      </a:r>
                      <a:r>
                        <a:rPr lang="en-US" altLang="ko-KR" sz="1800" b="1" dirty="0">
                          <a:solidFill>
                            <a:srgbClr val="FF0000"/>
                          </a:solidFill>
                          <a:latin typeface="Arial" panose="020B0604020202020204" pitchFamily="34" charset="0"/>
                        </a:rPr>
                        <a:t>R1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R1 + M[B] </a:t>
                      </a:r>
                    </a:p>
                    <a:p>
                      <a:pPr latinLnBrk="0">
                        <a:lnSpc>
                          <a:spcPct val="150000"/>
                        </a:lnSpc>
                      </a:pPr>
                      <a:r>
                        <a:rPr lang="en-US" altLang="ko-KR" sz="1800" b="1" dirty="0">
                          <a:latin typeface="Arial" panose="020B0604020202020204" pitchFamily="34" charset="0"/>
                        </a:rPr>
                        <a:t>MOV    R2, C         </a:t>
                      </a:r>
                      <a:r>
                        <a:rPr lang="en-US" altLang="ko-KR" sz="1800" b="1" dirty="0">
                          <a:solidFill>
                            <a:srgbClr val="FF0000"/>
                          </a:solidFill>
                          <a:latin typeface="Arial" panose="020B0604020202020204" pitchFamily="34" charset="0"/>
                        </a:rPr>
                        <a:t>R2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M[C] </a:t>
                      </a:r>
                    </a:p>
                    <a:p>
                      <a:pPr latinLnBrk="0">
                        <a:lnSpc>
                          <a:spcPct val="150000"/>
                        </a:lnSpc>
                      </a:pPr>
                      <a:r>
                        <a:rPr lang="en-US" altLang="ko-KR" sz="1800" b="1" dirty="0">
                          <a:latin typeface="Arial" panose="020B0604020202020204" pitchFamily="34" charset="0"/>
                        </a:rPr>
                        <a:t>ADD     R2, D         </a:t>
                      </a:r>
                      <a:r>
                        <a:rPr lang="en-US" altLang="ko-KR" sz="1800" b="1" dirty="0">
                          <a:solidFill>
                            <a:srgbClr val="FF0000"/>
                          </a:solidFill>
                          <a:latin typeface="Arial" panose="020B0604020202020204" pitchFamily="34" charset="0"/>
                        </a:rPr>
                        <a:t>R2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R2 + M[D]</a:t>
                      </a:r>
                    </a:p>
                    <a:p>
                      <a:pPr latinLnBrk="0">
                        <a:lnSpc>
                          <a:spcPct val="150000"/>
                        </a:lnSpc>
                      </a:pPr>
                      <a:r>
                        <a:rPr lang="en-US" altLang="ko-KR" sz="1800" b="1" dirty="0">
                          <a:latin typeface="Arial" panose="020B0604020202020204" pitchFamily="34" charset="0"/>
                        </a:rPr>
                        <a:t>MUL     R1, R2       </a:t>
                      </a:r>
                      <a:r>
                        <a:rPr lang="en-US" altLang="ko-KR" sz="1800" b="1" dirty="0">
                          <a:solidFill>
                            <a:srgbClr val="FF0000"/>
                          </a:solidFill>
                          <a:latin typeface="Arial" panose="020B0604020202020204" pitchFamily="34" charset="0"/>
                        </a:rPr>
                        <a:t>R1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R1 * R2 </a:t>
                      </a:r>
                    </a:p>
                    <a:p>
                      <a:pPr latinLnBrk="0">
                        <a:lnSpc>
                          <a:spcPct val="150000"/>
                        </a:lnSpc>
                      </a:pPr>
                      <a:r>
                        <a:rPr lang="en-US" altLang="ko-KR" sz="1800" b="1" dirty="0">
                          <a:latin typeface="Arial" panose="020B0604020202020204" pitchFamily="34" charset="0"/>
                        </a:rPr>
                        <a:t>MOV    X,  R1        </a:t>
                      </a:r>
                      <a:r>
                        <a:rPr lang="en-US" altLang="ko-KR" sz="1800" b="1" dirty="0">
                          <a:solidFill>
                            <a:srgbClr val="FF0000"/>
                          </a:solidFill>
                          <a:latin typeface="Arial" panose="020B0604020202020204" pitchFamily="34" charset="0"/>
                        </a:rPr>
                        <a:t>M[X]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R1</a:t>
                      </a:r>
                      <a:endParaRPr lang="en-US" b="1" dirty="0">
                        <a:solidFill>
                          <a:srgbClr val="FF0000"/>
                        </a:solidFill>
                      </a:endParaRPr>
                    </a:p>
                  </a:txBody>
                  <a:tcPr>
                    <a:solidFill>
                      <a:schemeClr val="accent4">
                        <a:lumMod val="20000"/>
                        <a:lumOff val="80000"/>
                      </a:schemeClr>
                    </a:solidFill>
                  </a:tcPr>
                </a:tc>
                <a:extLst>
                  <a:ext uri="{0D108BD9-81ED-4DB2-BD59-A6C34878D82A}">
                    <a16:rowId xmlns:a16="http://schemas.microsoft.com/office/drawing/2014/main" xmlns="" val="2712206708"/>
                  </a:ext>
                </a:extLst>
              </a:tr>
              <a:tr h="323593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R" sz="1800" b="1" dirty="0">
                          <a:solidFill>
                            <a:srgbClr val="FFFF00"/>
                          </a:solidFill>
                          <a:highlight>
                            <a:srgbClr val="3333FF"/>
                          </a:highlight>
                          <a:latin typeface="Arial" panose="020B0604020202020204" pitchFamily="34" charset="0"/>
                        </a:rPr>
                        <a:t>Single Instruction format</a:t>
                      </a:r>
                    </a:p>
                    <a:p>
                      <a:pPr latinLnBrk="0"/>
                      <a:endParaRPr lang="en-US" altLang="ko-KR" sz="1800" b="1" dirty="0">
                        <a:latin typeface="Arial" panose="020B0604020202020204" pitchFamily="34" charset="0"/>
                      </a:endParaRPr>
                    </a:p>
                    <a:p>
                      <a:pPr latinLnBrk="0"/>
                      <a:r>
                        <a:rPr lang="en-US" altLang="ko-KR" sz="1800" b="1" dirty="0">
                          <a:latin typeface="Arial" panose="020B0604020202020204" pitchFamily="34" charset="0"/>
                        </a:rPr>
                        <a:t>LOAD   	A             </a:t>
                      </a:r>
                      <a:r>
                        <a:rPr lang="en-US" altLang="ko-KR" sz="1800" b="1" dirty="0">
                          <a:solidFill>
                            <a:srgbClr val="FF0000"/>
                          </a:solidFill>
                          <a:latin typeface="Arial" panose="020B0604020202020204" pitchFamily="34" charset="0"/>
                        </a:rPr>
                        <a:t>AC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M[A]   </a:t>
                      </a:r>
                      <a:r>
                        <a:rPr lang="en-US" altLang="ko-KR" sz="1800" b="1" dirty="0">
                          <a:latin typeface="Arial" panose="020B0604020202020204" pitchFamily="34" charset="0"/>
                        </a:rPr>
                        <a:t>	</a:t>
                      </a:r>
                    </a:p>
                    <a:p>
                      <a:pPr latinLnBrk="0"/>
                      <a:r>
                        <a:rPr lang="en-US" altLang="ko-KR" sz="1800" b="1" dirty="0">
                          <a:latin typeface="Arial" panose="020B0604020202020204" pitchFamily="34" charset="0"/>
                        </a:rPr>
                        <a:t>ADD     	B             </a:t>
                      </a:r>
                      <a:r>
                        <a:rPr lang="en-US" altLang="ko-KR" sz="1800" b="1" dirty="0">
                          <a:solidFill>
                            <a:srgbClr val="FF0000"/>
                          </a:solidFill>
                          <a:latin typeface="Arial" panose="020B0604020202020204" pitchFamily="34" charset="0"/>
                        </a:rPr>
                        <a:t>AC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AC + M[B]  </a:t>
                      </a:r>
                    </a:p>
                    <a:p>
                      <a:pPr latinLnBrk="0"/>
                      <a:r>
                        <a:rPr lang="en-US" altLang="ko-KR" sz="1800" b="1" dirty="0">
                          <a:latin typeface="Arial" panose="020B0604020202020204" pitchFamily="34" charset="0"/>
                        </a:rPr>
                        <a:t>STORE  	T             </a:t>
                      </a:r>
                      <a:r>
                        <a:rPr lang="en-US" altLang="ko-KR" sz="1800" b="1" dirty="0">
                          <a:solidFill>
                            <a:srgbClr val="FF0000"/>
                          </a:solidFill>
                          <a:latin typeface="Arial" panose="020B0604020202020204" pitchFamily="34" charset="0"/>
                        </a:rPr>
                        <a:t>M[T]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AC   </a:t>
                      </a:r>
                      <a:r>
                        <a:rPr lang="en-US" altLang="ko-KR" sz="1800" b="1" dirty="0">
                          <a:latin typeface="Arial" panose="020B0604020202020204" pitchFamily="34" charset="0"/>
                        </a:rPr>
                        <a:t>	</a:t>
                      </a:r>
                    </a:p>
                    <a:p>
                      <a:pPr latinLnBrk="0"/>
                      <a:r>
                        <a:rPr lang="en-US" altLang="ko-KR" sz="1800" b="1" dirty="0">
                          <a:latin typeface="Arial" panose="020B0604020202020204" pitchFamily="34" charset="0"/>
                        </a:rPr>
                        <a:t>LOAD   	C             </a:t>
                      </a:r>
                      <a:r>
                        <a:rPr lang="en-US" altLang="ko-KR" sz="1800" b="1" dirty="0">
                          <a:solidFill>
                            <a:srgbClr val="FF0000"/>
                          </a:solidFill>
                          <a:latin typeface="Arial" panose="020B0604020202020204" pitchFamily="34" charset="0"/>
                        </a:rPr>
                        <a:t>AC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M[C]   </a:t>
                      </a:r>
                      <a:r>
                        <a:rPr lang="en-US" altLang="ko-KR" sz="1800" b="1" dirty="0">
                          <a:latin typeface="Arial" panose="020B0604020202020204" pitchFamily="34" charset="0"/>
                        </a:rPr>
                        <a:t>	</a:t>
                      </a:r>
                    </a:p>
                    <a:p>
                      <a:pPr latinLnBrk="0"/>
                      <a:r>
                        <a:rPr lang="en-US" altLang="ko-KR" sz="1800" b="1" dirty="0">
                          <a:latin typeface="Arial" panose="020B0604020202020204" pitchFamily="34" charset="0"/>
                        </a:rPr>
                        <a:t>ADD     	D            </a:t>
                      </a:r>
                      <a:r>
                        <a:rPr lang="en-US" altLang="ko-KR" sz="1800" b="1" dirty="0">
                          <a:solidFill>
                            <a:srgbClr val="FF0000"/>
                          </a:solidFill>
                          <a:latin typeface="Arial" panose="020B0604020202020204" pitchFamily="34" charset="0"/>
                        </a:rPr>
                        <a:t>AC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AC + M[D]	</a:t>
                      </a:r>
                    </a:p>
                    <a:p>
                      <a:pPr latinLnBrk="0"/>
                      <a:r>
                        <a:rPr lang="en-US" altLang="ko-KR" sz="1800" b="1" dirty="0">
                          <a:latin typeface="Arial" panose="020B0604020202020204" pitchFamily="34" charset="0"/>
                        </a:rPr>
                        <a:t>MUL     	T            </a:t>
                      </a:r>
                      <a:r>
                        <a:rPr lang="en-US" altLang="ko-KR" sz="1800" b="1" dirty="0">
                          <a:solidFill>
                            <a:srgbClr val="FF0000"/>
                          </a:solidFill>
                          <a:latin typeface="Arial" panose="020B0604020202020204" pitchFamily="34" charset="0"/>
                        </a:rPr>
                        <a:t>AC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AC * M[T]</a:t>
                      </a:r>
                      <a:r>
                        <a:rPr lang="en-US" altLang="ko-KR" sz="1800" b="1" dirty="0">
                          <a:latin typeface="Arial" panose="020B0604020202020204" pitchFamily="34" charset="0"/>
                        </a:rPr>
                        <a:t>	</a:t>
                      </a:r>
                    </a:p>
                    <a:p>
                      <a:pPr latinLnBrk="0"/>
                      <a:r>
                        <a:rPr lang="en-US" altLang="ko-KR" sz="1800" b="1" dirty="0">
                          <a:latin typeface="Arial" panose="020B0604020202020204" pitchFamily="34" charset="0"/>
                        </a:rPr>
                        <a:t>STORE  	X            </a:t>
                      </a:r>
                      <a:r>
                        <a:rPr lang="en-US" altLang="ko-KR" sz="1800" b="1" dirty="0">
                          <a:solidFill>
                            <a:srgbClr val="FF0000"/>
                          </a:solidFill>
                          <a:latin typeface="Arial" panose="020B0604020202020204" pitchFamily="34" charset="0"/>
                        </a:rPr>
                        <a:t>M[X]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AC   </a:t>
                      </a:r>
                      <a:r>
                        <a:rPr lang="en-US" altLang="ko-KR" sz="1800" b="1" dirty="0">
                          <a:latin typeface="Arial" panose="020B0604020202020204" pitchFamily="34" charset="0"/>
                        </a:rPr>
                        <a:t>	</a:t>
                      </a:r>
                      <a:endParaRPr lang="en-US" b="1" dirty="0"/>
                    </a:p>
                  </a:txBody>
                  <a:tcPr>
                    <a:solidFill>
                      <a:schemeClr val="accent4">
                        <a:lumMod val="20000"/>
                        <a:lumOff val="80000"/>
                      </a:schemeClr>
                    </a:solidFill>
                  </a:tcPr>
                </a:tc>
                <a:tc>
                  <a:txBody>
                    <a:bodyPr/>
                    <a:lstStyle/>
                    <a:p>
                      <a:pPr latinLnBrk="0">
                        <a:lnSpc>
                          <a:spcPct val="30000"/>
                        </a:lnSpc>
                        <a:spcBef>
                          <a:spcPct val="55000"/>
                        </a:spcBef>
                      </a:pPr>
                      <a:endParaRPr lang="en-US" altLang="ko-KR" sz="1800" dirty="0">
                        <a:latin typeface="Arial" panose="020B0604020202020204" pitchFamily="34" charset="0"/>
                      </a:endParaRPr>
                    </a:p>
                    <a:p>
                      <a:pPr marL="0" marR="0" lvl="0" indent="0" algn="l" defTabSz="914400" rtl="0" eaLnBrk="1" fontAlgn="auto" latinLnBrk="0" hangingPunct="1">
                        <a:lnSpc>
                          <a:spcPct val="30000"/>
                        </a:lnSpc>
                        <a:spcBef>
                          <a:spcPct val="55000"/>
                        </a:spcBef>
                        <a:spcAft>
                          <a:spcPts val="0"/>
                        </a:spcAft>
                        <a:buClrTx/>
                        <a:buSzTx/>
                        <a:buFontTx/>
                        <a:buNone/>
                        <a:tabLst/>
                        <a:defRPr/>
                      </a:pPr>
                      <a:r>
                        <a:rPr lang="en-US" altLang="ko-KR" sz="1800" b="1" dirty="0">
                          <a:solidFill>
                            <a:srgbClr val="FFFF00"/>
                          </a:solidFill>
                          <a:highlight>
                            <a:srgbClr val="3333FF"/>
                          </a:highlight>
                          <a:latin typeface="Arial" panose="020B0604020202020204" pitchFamily="34" charset="0"/>
                        </a:rPr>
                        <a:t>Zero Instruction format</a:t>
                      </a:r>
                    </a:p>
                    <a:p>
                      <a:pPr latinLnBrk="0">
                        <a:lnSpc>
                          <a:spcPct val="30000"/>
                        </a:lnSpc>
                        <a:spcBef>
                          <a:spcPct val="55000"/>
                        </a:spcBef>
                      </a:pPr>
                      <a:endParaRPr lang="en-US" altLang="ko-KR" sz="1800" b="1" dirty="0">
                        <a:solidFill>
                          <a:schemeClr val="tx1"/>
                        </a:solidFill>
                        <a:latin typeface="Arial" panose="020B0604020202020204" pitchFamily="34" charset="0"/>
                      </a:endParaRPr>
                    </a:p>
                    <a:p>
                      <a:pPr latinLnBrk="0">
                        <a:lnSpc>
                          <a:spcPct val="30000"/>
                        </a:lnSpc>
                        <a:spcBef>
                          <a:spcPct val="55000"/>
                        </a:spcBef>
                      </a:pPr>
                      <a:r>
                        <a:rPr lang="en-US" altLang="ko-KR" sz="1800" b="1" dirty="0">
                          <a:solidFill>
                            <a:schemeClr val="tx1"/>
                          </a:solidFill>
                          <a:latin typeface="Arial" panose="020B0604020202020204" pitchFamily="34" charset="0"/>
                        </a:rPr>
                        <a:t>PUSH	A	  </a:t>
                      </a:r>
                      <a:r>
                        <a:rPr lang="en-US" altLang="ko-KR" sz="1800" b="1" dirty="0">
                          <a:solidFill>
                            <a:srgbClr val="FF0000"/>
                          </a:solidFill>
                          <a:latin typeface="Arial" panose="020B0604020202020204" pitchFamily="34" charset="0"/>
                        </a:rPr>
                        <a:t>TOS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A</a:t>
                      </a:r>
                      <a:r>
                        <a:rPr lang="en-US" altLang="ko-KR" sz="1800" b="1" dirty="0">
                          <a:solidFill>
                            <a:schemeClr val="tx1"/>
                          </a:solidFill>
                          <a:latin typeface="Arial" panose="020B0604020202020204" pitchFamily="34" charset="0"/>
                        </a:rPr>
                        <a:t>					</a:t>
                      </a:r>
                    </a:p>
                    <a:p>
                      <a:pPr latinLnBrk="0">
                        <a:lnSpc>
                          <a:spcPct val="30000"/>
                        </a:lnSpc>
                        <a:spcBef>
                          <a:spcPct val="55000"/>
                        </a:spcBef>
                      </a:pPr>
                      <a:r>
                        <a:rPr lang="en-US" altLang="ko-KR" sz="1800" b="1" dirty="0">
                          <a:solidFill>
                            <a:schemeClr val="tx1"/>
                          </a:solidFill>
                          <a:latin typeface="Arial" panose="020B0604020202020204" pitchFamily="34" charset="0"/>
                        </a:rPr>
                        <a:t>PUSH	B	  </a:t>
                      </a:r>
                      <a:r>
                        <a:rPr lang="en-US" altLang="ko-KR" sz="1800" b="1" dirty="0">
                          <a:solidFill>
                            <a:srgbClr val="FF0000"/>
                          </a:solidFill>
                          <a:latin typeface="Arial" panose="020B0604020202020204" pitchFamily="34" charset="0"/>
                        </a:rPr>
                        <a:t>TOS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B</a:t>
                      </a:r>
                      <a:r>
                        <a:rPr lang="en-US" altLang="ko-KR" sz="1800" b="1" dirty="0">
                          <a:solidFill>
                            <a:schemeClr val="tx1"/>
                          </a:solidFill>
                          <a:latin typeface="Arial" panose="020B0604020202020204" pitchFamily="34" charset="0"/>
                        </a:rPr>
                        <a:t>						</a:t>
                      </a:r>
                    </a:p>
                    <a:p>
                      <a:pPr latinLnBrk="0">
                        <a:lnSpc>
                          <a:spcPct val="30000"/>
                        </a:lnSpc>
                        <a:spcBef>
                          <a:spcPct val="55000"/>
                        </a:spcBef>
                      </a:pPr>
                      <a:r>
                        <a:rPr lang="en-US" altLang="ko-KR" sz="1800" b="1" dirty="0">
                          <a:solidFill>
                            <a:schemeClr val="tx1"/>
                          </a:solidFill>
                          <a:latin typeface="Arial" panose="020B0604020202020204" pitchFamily="34" charset="0"/>
                        </a:rPr>
                        <a:t>ADD		  </a:t>
                      </a:r>
                      <a:r>
                        <a:rPr lang="en-US" altLang="ko-KR" sz="1800" b="1" dirty="0">
                          <a:solidFill>
                            <a:srgbClr val="FF0000"/>
                          </a:solidFill>
                          <a:latin typeface="Arial" panose="020B0604020202020204" pitchFamily="34" charset="0"/>
                        </a:rPr>
                        <a:t>TOS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(A + B)</a:t>
                      </a:r>
                      <a:r>
                        <a:rPr lang="en-US" altLang="ko-KR" sz="1800" b="1" dirty="0">
                          <a:solidFill>
                            <a:schemeClr val="tx1"/>
                          </a:solidFill>
                          <a:latin typeface="Arial" panose="020B0604020202020204" pitchFamily="34" charset="0"/>
                        </a:rPr>
                        <a:t>					</a:t>
                      </a:r>
                    </a:p>
                    <a:p>
                      <a:pPr latinLnBrk="0">
                        <a:lnSpc>
                          <a:spcPct val="30000"/>
                        </a:lnSpc>
                        <a:spcBef>
                          <a:spcPct val="55000"/>
                        </a:spcBef>
                      </a:pPr>
                      <a:r>
                        <a:rPr lang="en-US" altLang="ko-KR" sz="1800" b="1" dirty="0">
                          <a:solidFill>
                            <a:schemeClr val="tx1"/>
                          </a:solidFill>
                          <a:latin typeface="Arial" panose="020B0604020202020204" pitchFamily="34" charset="0"/>
                        </a:rPr>
                        <a:t>PUSH	C	  </a:t>
                      </a:r>
                      <a:r>
                        <a:rPr lang="en-US" altLang="ko-KR" sz="1800" b="1" dirty="0">
                          <a:solidFill>
                            <a:srgbClr val="FF0000"/>
                          </a:solidFill>
                          <a:latin typeface="Arial" panose="020B0604020202020204" pitchFamily="34" charset="0"/>
                        </a:rPr>
                        <a:t>TOS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C</a:t>
                      </a:r>
                      <a:r>
                        <a:rPr lang="en-US" altLang="ko-KR" sz="1800" b="1" dirty="0">
                          <a:solidFill>
                            <a:schemeClr val="tx1"/>
                          </a:solidFill>
                          <a:latin typeface="Arial" panose="020B0604020202020204" pitchFamily="34" charset="0"/>
                        </a:rPr>
                        <a:t>					</a:t>
                      </a:r>
                    </a:p>
                    <a:p>
                      <a:pPr latinLnBrk="0">
                        <a:lnSpc>
                          <a:spcPct val="30000"/>
                        </a:lnSpc>
                        <a:spcBef>
                          <a:spcPct val="55000"/>
                        </a:spcBef>
                      </a:pPr>
                      <a:r>
                        <a:rPr lang="en-US" altLang="ko-KR" sz="1800" b="1" dirty="0">
                          <a:solidFill>
                            <a:schemeClr val="tx1"/>
                          </a:solidFill>
                          <a:latin typeface="Arial" panose="020B0604020202020204" pitchFamily="34" charset="0"/>
                        </a:rPr>
                        <a:t>PUSH	D	  </a:t>
                      </a:r>
                      <a:r>
                        <a:rPr lang="en-US" altLang="ko-KR" sz="1800" b="1" dirty="0">
                          <a:solidFill>
                            <a:srgbClr val="FF0000"/>
                          </a:solidFill>
                          <a:latin typeface="Arial" panose="020B0604020202020204" pitchFamily="34" charset="0"/>
                        </a:rPr>
                        <a:t>TOS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D</a:t>
                      </a:r>
                      <a:r>
                        <a:rPr lang="en-US" altLang="ko-KR" sz="1800" b="1" dirty="0">
                          <a:solidFill>
                            <a:schemeClr val="tx1"/>
                          </a:solidFill>
                          <a:latin typeface="Arial" panose="020B0604020202020204" pitchFamily="34" charset="0"/>
                        </a:rPr>
                        <a:t>						</a:t>
                      </a:r>
                    </a:p>
                    <a:p>
                      <a:pPr latinLnBrk="0">
                        <a:lnSpc>
                          <a:spcPct val="30000"/>
                        </a:lnSpc>
                        <a:spcBef>
                          <a:spcPct val="55000"/>
                        </a:spcBef>
                      </a:pPr>
                      <a:r>
                        <a:rPr lang="en-US" altLang="ko-KR" sz="1800" b="1" dirty="0">
                          <a:solidFill>
                            <a:schemeClr val="tx1"/>
                          </a:solidFill>
                          <a:latin typeface="Arial" panose="020B0604020202020204" pitchFamily="34" charset="0"/>
                        </a:rPr>
                        <a:t>ADD		  </a:t>
                      </a:r>
                      <a:r>
                        <a:rPr lang="en-US" altLang="ko-KR" sz="1800" b="1" dirty="0">
                          <a:solidFill>
                            <a:srgbClr val="FF0000"/>
                          </a:solidFill>
                          <a:latin typeface="Arial" panose="020B0604020202020204" pitchFamily="34" charset="0"/>
                        </a:rPr>
                        <a:t>TOS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(C + D)</a:t>
                      </a:r>
                      <a:r>
                        <a:rPr lang="en-US" altLang="ko-KR" sz="1800" b="1" dirty="0">
                          <a:solidFill>
                            <a:schemeClr val="tx1"/>
                          </a:solidFill>
                          <a:latin typeface="Arial" panose="020B0604020202020204" pitchFamily="34" charset="0"/>
                        </a:rPr>
                        <a:t>						</a:t>
                      </a:r>
                    </a:p>
                    <a:p>
                      <a:pPr latinLnBrk="0">
                        <a:lnSpc>
                          <a:spcPct val="30000"/>
                        </a:lnSpc>
                        <a:spcBef>
                          <a:spcPct val="55000"/>
                        </a:spcBef>
                      </a:pPr>
                      <a:r>
                        <a:rPr lang="en-US" altLang="ko-KR" sz="1800" b="1" dirty="0">
                          <a:solidFill>
                            <a:schemeClr val="tx1"/>
                          </a:solidFill>
                          <a:latin typeface="Arial" panose="020B0604020202020204" pitchFamily="34" charset="0"/>
                        </a:rPr>
                        <a:t>MUL		  </a:t>
                      </a:r>
                      <a:r>
                        <a:rPr lang="en-US" altLang="ko-KR" sz="1800" b="1" dirty="0">
                          <a:solidFill>
                            <a:srgbClr val="FF0000"/>
                          </a:solidFill>
                          <a:latin typeface="Arial" panose="020B0604020202020204" pitchFamily="34" charset="0"/>
                        </a:rPr>
                        <a:t>TOS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(C + D) * (A + B) </a:t>
                      </a:r>
                    </a:p>
                    <a:p>
                      <a:pPr latinLnBrk="0">
                        <a:lnSpc>
                          <a:spcPct val="30000"/>
                        </a:lnSpc>
                        <a:spcBef>
                          <a:spcPct val="55000"/>
                        </a:spcBef>
                      </a:pPr>
                      <a:r>
                        <a:rPr lang="en-US" altLang="ko-KR" sz="1800" b="1" dirty="0">
                          <a:solidFill>
                            <a:schemeClr val="tx1"/>
                          </a:solidFill>
                          <a:latin typeface="Arial" panose="020B0604020202020204" pitchFamily="34" charset="0"/>
                        </a:rPr>
                        <a:t>POP	X	  </a:t>
                      </a:r>
                      <a:r>
                        <a:rPr lang="en-US" altLang="ko-KR" sz="1800" b="1" dirty="0">
                          <a:solidFill>
                            <a:srgbClr val="FF0000"/>
                          </a:solidFill>
                          <a:latin typeface="Arial" panose="020B0604020202020204" pitchFamily="34" charset="0"/>
                        </a:rPr>
                        <a:t>M[X]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TOS</a:t>
                      </a:r>
                      <a:r>
                        <a:rPr lang="en-US" altLang="ko-KR" sz="1800" dirty="0">
                          <a:latin typeface="Arial" panose="020B0604020202020204" pitchFamily="34" charset="0"/>
                        </a:rPr>
                        <a:t>	</a:t>
                      </a:r>
                      <a:endParaRPr lang="en-US" dirty="0"/>
                    </a:p>
                  </a:txBody>
                  <a:tcPr>
                    <a:solidFill>
                      <a:schemeClr val="accent4">
                        <a:lumMod val="20000"/>
                        <a:lumOff val="80000"/>
                      </a:schemeClr>
                    </a:solidFill>
                  </a:tcPr>
                </a:tc>
                <a:extLst>
                  <a:ext uri="{0D108BD9-81ED-4DB2-BD59-A6C34878D82A}">
                    <a16:rowId xmlns:a16="http://schemas.microsoft.com/office/drawing/2014/main" xmlns="" val="3422888583"/>
                  </a:ext>
                </a:extLst>
              </a:tr>
            </a:tbl>
          </a:graphicData>
        </a:graphic>
      </p:graphicFrame>
    </p:spTree>
    <p:extLst>
      <p:ext uri="{BB962C8B-B14F-4D97-AF65-F5344CB8AC3E}">
        <p14:creationId xmlns:p14="http://schemas.microsoft.com/office/powerpoint/2010/main" val="296632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xmlns="" id="{160E16C3-EE8D-4336-AF57-06AFE2C21A1B}"/>
              </a:ext>
            </a:extLst>
          </p:cNvPr>
          <p:cNvGraphicFramePr>
            <a:graphicFrameLocks noGrp="1"/>
          </p:cNvGraphicFramePr>
          <p:nvPr>
            <p:extLst>
              <p:ext uri="{D42A27DB-BD31-4B8C-83A1-F6EECF244321}">
                <p14:modId xmlns:p14="http://schemas.microsoft.com/office/powerpoint/2010/main" val="3005272901"/>
              </p:ext>
            </p:extLst>
          </p:nvPr>
        </p:nvGraphicFramePr>
        <p:xfrm>
          <a:off x="0" y="0"/>
          <a:ext cx="12192000" cy="7541873"/>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xmlns="" val="1223540176"/>
                    </a:ext>
                  </a:extLst>
                </a:gridCol>
              </a:tblGrid>
              <a:tr h="87060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ko-KR" sz="2400" dirty="0" smtClean="0">
                        <a:solidFill>
                          <a:srgbClr val="002060"/>
                        </a:solidFill>
                        <a:latin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ko-KR" sz="2400" dirty="0" smtClean="0">
                          <a:solidFill>
                            <a:srgbClr val="002060"/>
                          </a:solidFill>
                          <a:latin typeface="Arial" panose="020B0604020202020204" pitchFamily="34" charset="0"/>
                        </a:rPr>
                        <a:t>X </a:t>
                      </a:r>
                      <a:r>
                        <a:rPr lang="en-US" altLang="ko-KR" sz="2400" dirty="0">
                          <a:solidFill>
                            <a:srgbClr val="002060"/>
                          </a:solidFill>
                          <a:latin typeface="Arial" panose="020B0604020202020204" pitchFamily="34" charset="0"/>
                        </a:rPr>
                        <a:t>= (A + B) * (C + D) </a:t>
                      </a:r>
                      <a:endParaRPr lang="en-US" altLang="ko-KR" sz="2400" dirty="0" smtClean="0">
                        <a:solidFill>
                          <a:srgbClr val="002060"/>
                        </a:solidFill>
                        <a:latin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ko-KR" sz="2400" dirty="0" smtClean="0">
                          <a:solidFill>
                            <a:srgbClr val="002060"/>
                          </a:solidFill>
                          <a:latin typeface="Arial" panose="020B0604020202020204" pitchFamily="34" charset="0"/>
                        </a:rPr>
                        <a:t>CISC-Complex</a:t>
                      </a:r>
                      <a:r>
                        <a:rPr lang="en-US" altLang="ko-KR" sz="2400" baseline="0" dirty="0" smtClean="0">
                          <a:solidFill>
                            <a:srgbClr val="002060"/>
                          </a:solidFill>
                          <a:latin typeface="Arial" panose="020B0604020202020204" pitchFamily="34" charset="0"/>
                        </a:rPr>
                        <a:t> instruction Set Computer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ko-KR" sz="2400" baseline="0" dirty="0" smtClean="0">
                          <a:solidFill>
                            <a:srgbClr val="002060"/>
                          </a:solidFill>
                          <a:latin typeface="Arial" panose="020B0604020202020204" pitchFamily="34" charset="0"/>
                        </a:rPr>
                        <a:t>RISC- Reduced instruction Set Computer</a:t>
                      </a:r>
                      <a:endParaRPr lang="en-US" altLang="ko-KR" sz="2400" dirty="0">
                        <a:solidFill>
                          <a:srgbClr val="002060"/>
                        </a:solidFill>
                        <a:latin typeface="Arial" panose="020B0604020202020204" pitchFamily="34" charset="0"/>
                      </a:endParaRPr>
                    </a:p>
                  </a:txBody>
                  <a:tcPr>
                    <a:solidFill>
                      <a:schemeClr val="accent4">
                        <a:lumMod val="20000"/>
                        <a:lumOff val="80000"/>
                      </a:schemeClr>
                    </a:solidFill>
                  </a:tcPr>
                </a:tc>
                <a:extLst>
                  <a:ext uri="{0D108BD9-81ED-4DB2-BD59-A6C34878D82A}">
                    <a16:rowId xmlns:a16="http://schemas.microsoft.com/office/drawing/2014/main" xmlns="" val="2880173406"/>
                  </a:ext>
                </a:extLst>
              </a:tr>
              <a:tr h="5987393">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altLang="ko-KR" sz="1800" b="1" dirty="0">
                          <a:solidFill>
                            <a:srgbClr val="FFFF00"/>
                          </a:solidFill>
                          <a:highlight>
                            <a:srgbClr val="3333FF"/>
                          </a:highlight>
                          <a:latin typeface="Arial" panose="020B0604020202020204" pitchFamily="34" charset="0"/>
                        </a:rPr>
                        <a:t>Reduced instruction set Computer (RISC)</a:t>
                      </a:r>
                    </a:p>
                    <a:p>
                      <a:pPr algn="l" latinLnBrk="0">
                        <a:lnSpc>
                          <a:spcPct val="150000"/>
                        </a:lnSpc>
                      </a:pPr>
                      <a:r>
                        <a:rPr lang="en-US" altLang="ko-KR" sz="1800" b="1" dirty="0" smtClean="0">
                          <a:latin typeface="Arial" panose="020B0604020202020204" pitchFamily="34" charset="0"/>
                        </a:rPr>
                        <a:t>LOAD    </a:t>
                      </a:r>
                      <a:r>
                        <a:rPr lang="en-US" altLang="ko-KR" sz="1800" b="1" dirty="0">
                          <a:latin typeface="Arial" panose="020B0604020202020204" pitchFamily="34" charset="0"/>
                        </a:rPr>
                        <a:t>R1, A          </a:t>
                      </a:r>
                      <a:r>
                        <a:rPr lang="en-US" altLang="ko-KR" sz="1800" b="1" dirty="0">
                          <a:solidFill>
                            <a:srgbClr val="FF0000"/>
                          </a:solidFill>
                          <a:latin typeface="Arial" panose="020B0604020202020204" pitchFamily="34" charset="0"/>
                        </a:rPr>
                        <a:t>R1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M[A]     </a:t>
                      </a:r>
                    </a:p>
                    <a:p>
                      <a:pPr marL="0" marR="0" lvl="0" indent="0" algn="l" defTabSz="914400" rtl="0" eaLnBrk="1" fontAlgn="auto" latinLnBrk="0" hangingPunct="1">
                        <a:lnSpc>
                          <a:spcPct val="150000"/>
                        </a:lnSpc>
                        <a:spcBef>
                          <a:spcPts val="0"/>
                        </a:spcBef>
                        <a:spcAft>
                          <a:spcPts val="0"/>
                        </a:spcAft>
                        <a:buClrTx/>
                        <a:buSzTx/>
                        <a:buFontTx/>
                        <a:buNone/>
                        <a:tabLst/>
                        <a:defRPr/>
                      </a:pPr>
                      <a:r>
                        <a:rPr lang="en-US" altLang="ko-KR" sz="1800" b="1" dirty="0" smtClean="0">
                          <a:latin typeface="Arial" panose="020B0604020202020204" pitchFamily="34" charset="0"/>
                        </a:rPr>
                        <a:t>LOAD    </a:t>
                      </a:r>
                      <a:r>
                        <a:rPr lang="en-US" altLang="ko-KR" sz="1800" b="1" dirty="0">
                          <a:latin typeface="Arial" panose="020B0604020202020204" pitchFamily="34" charset="0"/>
                        </a:rPr>
                        <a:t>R2, B          </a:t>
                      </a:r>
                      <a:r>
                        <a:rPr lang="en-US" altLang="ko-KR" sz="1800" b="1" dirty="0">
                          <a:solidFill>
                            <a:srgbClr val="FF0000"/>
                          </a:solidFill>
                          <a:latin typeface="Arial" panose="020B0604020202020204" pitchFamily="34" charset="0"/>
                        </a:rPr>
                        <a:t>R2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M[B]</a:t>
                      </a:r>
                    </a:p>
                    <a:p>
                      <a:pPr marL="0" marR="0" lvl="0" indent="0" algn="l" defTabSz="914400" rtl="0" eaLnBrk="1" fontAlgn="auto" latinLnBrk="0" hangingPunct="1">
                        <a:lnSpc>
                          <a:spcPct val="150000"/>
                        </a:lnSpc>
                        <a:spcBef>
                          <a:spcPts val="0"/>
                        </a:spcBef>
                        <a:spcAft>
                          <a:spcPts val="0"/>
                        </a:spcAft>
                        <a:buClrTx/>
                        <a:buSzTx/>
                        <a:buFontTx/>
                        <a:buNone/>
                        <a:tabLst/>
                        <a:defRPr/>
                      </a:pPr>
                      <a:r>
                        <a:rPr lang="en-US" altLang="ko-KR" sz="1800" b="1" dirty="0" smtClean="0">
                          <a:latin typeface="Arial" panose="020B0604020202020204" pitchFamily="34" charset="0"/>
                        </a:rPr>
                        <a:t>LOAD    </a:t>
                      </a:r>
                      <a:r>
                        <a:rPr lang="en-US" altLang="ko-KR" sz="1800" b="1" dirty="0">
                          <a:latin typeface="Arial" panose="020B0604020202020204" pitchFamily="34" charset="0"/>
                        </a:rPr>
                        <a:t>R3, C          </a:t>
                      </a:r>
                      <a:r>
                        <a:rPr lang="en-US" altLang="ko-KR" sz="1800" b="1" dirty="0">
                          <a:solidFill>
                            <a:srgbClr val="FF0000"/>
                          </a:solidFill>
                          <a:latin typeface="Arial" panose="020B0604020202020204" pitchFamily="34" charset="0"/>
                        </a:rPr>
                        <a:t>R3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M[C]    </a:t>
                      </a:r>
                    </a:p>
                    <a:p>
                      <a:pPr marL="0" marR="0" lvl="0" indent="0" algn="l" defTabSz="914400" rtl="0" eaLnBrk="1" fontAlgn="auto" latinLnBrk="0" hangingPunct="1">
                        <a:lnSpc>
                          <a:spcPct val="150000"/>
                        </a:lnSpc>
                        <a:spcBef>
                          <a:spcPts val="0"/>
                        </a:spcBef>
                        <a:spcAft>
                          <a:spcPts val="0"/>
                        </a:spcAft>
                        <a:buClrTx/>
                        <a:buSzTx/>
                        <a:buFontTx/>
                        <a:buNone/>
                        <a:tabLst/>
                        <a:defRPr/>
                      </a:pPr>
                      <a:r>
                        <a:rPr lang="en-US" altLang="ko-KR" sz="1800" b="1" dirty="0" smtClean="0">
                          <a:latin typeface="Arial" panose="020B0604020202020204" pitchFamily="34" charset="0"/>
                        </a:rPr>
                        <a:t>LOAD    </a:t>
                      </a:r>
                      <a:r>
                        <a:rPr lang="en-US" altLang="ko-KR" sz="1800" b="1" dirty="0">
                          <a:latin typeface="Arial" panose="020B0604020202020204" pitchFamily="34" charset="0"/>
                        </a:rPr>
                        <a:t>R4, </a:t>
                      </a:r>
                      <a:r>
                        <a:rPr lang="en-US" altLang="ko-KR" sz="1800" b="1" dirty="0" smtClean="0">
                          <a:latin typeface="Arial" panose="020B0604020202020204" pitchFamily="34" charset="0"/>
                        </a:rPr>
                        <a:t>D          </a:t>
                      </a:r>
                      <a:r>
                        <a:rPr lang="en-US" altLang="ko-KR" sz="1800" b="1" dirty="0">
                          <a:solidFill>
                            <a:srgbClr val="FF0000"/>
                          </a:solidFill>
                          <a:latin typeface="Arial" panose="020B0604020202020204" pitchFamily="34" charset="0"/>
                        </a:rPr>
                        <a:t>R4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M[D]     </a:t>
                      </a:r>
                    </a:p>
                    <a:p>
                      <a:pPr marL="0" marR="0" lvl="0" indent="0" algn="l" defTabSz="914400" rtl="0" eaLnBrk="1" fontAlgn="auto" latinLnBrk="0" hangingPunct="1">
                        <a:lnSpc>
                          <a:spcPct val="150000"/>
                        </a:lnSpc>
                        <a:spcBef>
                          <a:spcPts val="0"/>
                        </a:spcBef>
                        <a:spcAft>
                          <a:spcPts val="0"/>
                        </a:spcAft>
                        <a:buClrTx/>
                        <a:buSzTx/>
                        <a:buFontTx/>
                        <a:buNone/>
                        <a:tabLst/>
                        <a:defRPr/>
                      </a:pPr>
                      <a:r>
                        <a:rPr lang="en-US" altLang="ko-KR" sz="1800" b="1" dirty="0">
                          <a:solidFill>
                            <a:schemeClr val="tx1"/>
                          </a:solidFill>
                          <a:latin typeface="Arial" panose="020B0604020202020204" pitchFamily="34" charset="0"/>
                        </a:rPr>
                        <a:t>ADD    R1, R2        </a:t>
                      </a:r>
                      <a:r>
                        <a:rPr lang="en-US" altLang="ko-KR" sz="1800" b="1" dirty="0">
                          <a:solidFill>
                            <a:srgbClr val="FF0000"/>
                          </a:solidFill>
                          <a:latin typeface="Arial" panose="020B0604020202020204" pitchFamily="34" charset="0"/>
                        </a:rPr>
                        <a:t>R1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R1 + R2</a:t>
                      </a:r>
                    </a:p>
                    <a:p>
                      <a:pPr algn="l" latinLnBrk="0">
                        <a:lnSpc>
                          <a:spcPct val="150000"/>
                        </a:lnSpc>
                      </a:pPr>
                      <a:r>
                        <a:rPr lang="en-US" altLang="ko-KR" sz="1800" b="1" dirty="0">
                          <a:latin typeface="Arial" panose="020B0604020202020204" pitchFamily="34" charset="0"/>
                        </a:rPr>
                        <a:t>ADD    R3, R4       </a:t>
                      </a:r>
                      <a:r>
                        <a:rPr lang="en-US" altLang="ko-KR" sz="1800" b="1" dirty="0">
                          <a:solidFill>
                            <a:srgbClr val="FF0000"/>
                          </a:solidFill>
                          <a:latin typeface="Arial" panose="020B0604020202020204" pitchFamily="34" charset="0"/>
                        </a:rPr>
                        <a:t>R3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R3 + R4</a:t>
                      </a:r>
                    </a:p>
                    <a:p>
                      <a:pPr marL="0" marR="0" lvl="0" indent="0" algn="l" defTabSz="914400" rtl="0" eaLnBrk="1" fontAlgn="auto" latinLnBrk="0" hangingPunct="1">
                        <a:lnSpc>
                          <a:spcPct val="150000"/>
                        </a:lnSpc>
                        <a:spcBef>
                          <a:spcPts val="0"/>
                        </a:spcBef>
                        <a:spcAft>
                          <a:spcPts val="0"/>
                        </a:spcAft>
                        <a:buClrTx/>
                        <a:buSzTx/>
                        <a:buFontTx/>
                        <a:buNone/>
                        <a:tabLst/>
                        <a:defRPr/>
                      </a:pPr>
                      <a:r>
                        <a:rPr lang="en-US" altLang="ko-KR" sz="1800" b="1" dirty="0">
                          <a:solidFill>
                            <a:schemeClr val="tx1"/>
                          </a:solidFill>
                          <a:latin typeface="Arial" panose="020B0604020202020204" pitchFamily="34" charset="0"/>
                        </a:rPr>
                        <a:t>MUL    R1, R3       </a:t>
                      </a:r>
                      <a:r>
                        <a:rPr lang="en-US" altLang="ko-KR" sz="1800" b="1" dirty="0">
                          <a:solidFill>
                            <a:srgbClr val="FF0000"/>
                          </a:solidFill>
                          <a:latin typeface="Arial" panose="020B0604020202020204" pitchFamily="34" charset="0"/>
                        </a:rPr>
                        <a:t>R1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R1 * R3</a:t>
                      </a:r>
                    </a:p>
                    <a:p>
                      <a:pPr marL="0" marR="0" lvl="0" indent="0" algn="l" defTabSz="914400" rtl="0" eaLnBrk="1" fontAlgn="auto" latinLnBrk="0" hangingPunct="1">
                        <a:lnSpc>
                          <a:spcPct val="150000"/>
                        </a:lnSpc>
                        <a:spcBef>
                          <a:spcPts val="0"/>
                        </a:spcBef>
                        <a:spcAft>
                          <a:spcPts val="0"/>
                        </a:spcAft>
                        <a:buClrTx/>
                        <a:buSzTx/>
                        <a:buFontTx/>
                        <a:buNone/>
                        <a:tabLst/>
                        <a:defRPr/>
                      </a:pPr>
                      <a:r>
                        <a:rPr lang="en-US" altLang="ko-KR" sz="1800" b="1" dirty="0">
                          <a:solidFill>
                            <a:schemeClr val="tx1"/>
                          </a:solidFill>
                          <a:latin typeface="Arial" panose="020B0604020202020204" pitchFamily="34" charset="0"/>
                        </a:rPr>
                        <a:t>STORE</a:t>
                      </a:r>
                      <a:r>
                        <a:rPr lang="en-US" altLang="ko-KR" sz="1800" b="1" dirty="0">
                          <a:solidFill>
                            <a:srgbClr val="FF0000"/>
                          </a:solidFill>
                          <a:latin typeface="Arial" panose="020B0604020202020204" pitchFamily="34" charset="0"/>
                        </a:rPr>
                        <a:t>  </a:t>
                      </a:r>
                      <a:r>
                        <a:rPr lang="en-US" altLang="ko-KR" sz="1800" b="1" dirty="0">
                          <a:latin typeface="Arial" panose="020B0604020202020204" pitchFamily="34" charset="0"/>
                        </a:rPr>
                        <a:t>X,  R1      </a:t>
                      </a:r>
                      <a:r>
                        <a:rPr lang="en-US" altLang="ko-KR" sz="1800" b="1" dirty="0">
                          <a:solidFill>
                            <a:srgbClr val="FF0000"/>
                          </a:solidFill>
                          <a:latin typeface="Arial" panose="020B0604020202020204" pitchFamily="34" charset="0"/>
                        </a:rPr>
                        <a:t>M[X] </a:t>
                      </a:r>
                      <a:r>
                        <a:rPr lang="en-US" altLang="ko-KR" sz="1800" b="1" dirty="0">
                          <a:solidFill>
                            <a:srgbClr val="FF0000"/>
                          </a:solidFill>
                          <a:latin typeface="Symbol" panose="05050102010706020507" pitchFamily="18" charset="2"/>
                        </a:rPr>
                        <a:t></a:t>
                      </a:r>
                      <a:r>
                        <a:rPr lang="en-US" altLang="ko-KR" sz="1800" b="1" dirty="0">
                          <a:solidFill>
                            <a:srgbClr val="FF0000"/>
                          </a:solidFill>
                          <a:latin typeface="Arial" panose="020B0604020202020204" pitchFamily="34" charset="0"/>
                        </a:rPr>
                        <a:t> R1</a:t>
                      </a:r>
                    </a:p>
                  </a:txBody>
                  <a:tcPr>
                    <a:solidFill>
                      <a:schemeClr val="accent4">
                        <a:lumMod val="20000"/>
                        <a:lumOff val="80000"/>
                      </a:schemeClr>
                    </a:solidFill>
                  </a:tcPr>
                </a:tc>
                <a:extLst>
                  <a:ext uri="{0D108BD9-81ED-4DB2-BD59-A6C34878D82A}">
                    <a16:rowId xmlns:a16="http://schemas.microsoft.com/office/drawing/2014/main" xmlns="" val="2712206708"/>
                  </a:ext>
                </a:extLst>
              </a:tr>
            </a:tbl>
          </a:graphicData>
        </a:graphic>
      </p:graphicFrame>
    </p:spTree>
    <p:extLst>
      <p:ext uri="{BB962C8B-B14F-4D97-AF65-F5344CB8AC3E}">
        <p14:creationId xmlns:p14="http://schemas.microsoft.com/office/powerpoint/2010/main" val="16360162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8024" y="140776"/>
            <a:ext cx="11637034" cy="5755422"/>
          </a:xfrm>
          <a:prstGeom prst="rect">
            <a:avLst/>
          </a:prstGeom>
        </p:spPr>
        <p:txBody>
          <a:bodyPr wrap="square">
            <a:spAutoFit/>
          </a:bodyPr>
          <a:lstStyle/>
          <a:p>
            <a:r>
              <a:rPr lang="en-US" sz="2300" b="1" u="sng" dirty="0" smtClean="0">
                <a:solidFill>
                  <a:srgbClr val="000000"/>
                </a:solidFill>
                <a:latin typeface="Calibri" panose="020F0502020204030204" pitchFamily="34" charset="0"/>
              </a:rPr>
              <a:t> </a:t>
            </a:r>
            <a:r>
              <a:rPr lang="en-US" sz="2300" b="1" u="sng" dirty="0">
                <a:solidFill>
                  <a:srgbClr val="000000"/>
                </a:solidFill>
                <a:latin typeface="Calibri" panose="020F0502020204030204" pitchFamily="34" charset="0"/>
              </a:rPr>
              <a:t>Addressing Modes </a:t>
            </a:r>
            <a:endParaRPr lang="en-US" sz="2300" b="1" u="sng" dirty="0" smtClean="0">
              <a:solidFill>
                <a:srgbClr val="000000"/>
              </a:solidFill>
              <a:latin typeface="Calibri" panose="020F0502020204030204" pitchFamily="34" charset="0"/>
            </a:endParaRPr>
          </a:p>
          <a:p>
            <a:endParaRPr lang="en-US" sz="2300" b="1" u="sng" dirty="0">
              <a:solidFill>
                <a:srgbClr val="000000"/>
              </a:solidFill>
              <a:latin typeface="Calibri" panose="020F0502020204030204" pitchFamily="34" charset="0"/>
            </a:endParaRPr>
          </a:p>
          <a:p>
            <a:endParaRPr lang="en-US" sz="2300" u="sng" dirty="0">
              <a:solidFill>
                <a:srgbClr val="000000"/>
              </a:solidFill>
              <a:latin typeface="Calibri" panose="020F0502020204030204" pitchFamily="34" charset="0"/>
            </a:endParaRPr>
          </a:p>
          <a:p>
            <a:pPr marL="342900" indent="-342900">
              <a:buFont typeface="Wingdings" panose="05000000000000000000" pitchFamily="2" charset="2"/>
              <a:buChar char="Ø"/>
            </a:pPr>
            <a:r>
              <a:rPr lang="en-US" sz="2300" dirty="0" smtClean="0">
                <a:solidFill>
                  <a:srgbClr val="000000"/>
                </a:solidFill>
                <a:latin typeface="Calibri" panose="020F0502020204030204" pitchFamily="34" charset="0"/>
              </a:rPr>
              <a:t>The </a:t>
            </a:r>
            <a:r>
              <a:rPr lang="en-US" sz="2300" dirty="0">
                <a:solidFill>
                  <a:srgbClr val="000000"/>
                </a:solidFill>
                <a:latin typeface="Calibri" panose="020F0502020204030204" pitchFamily="34" charset="0"/>
              </a:rPr>
              <a:t>way the operands are chosen during program execution is dependent on the addressing mode of the instruction. </a:t>
            </a:r>
            <a:endParaRPr lang="en-US" sz="2300" dirty="0" smtClean="0">
              <a:solidFill>
                <a:srgbClr val="000000"/>
              </a:solidFill>
              <a:latin typeface="Calibri" panose="020F0502020204030204" pitchFamily="34" charset="0"/>
            </a:endParaRPr>
          </a:p>
          <a:p>
            <a:endParaRPr lang="en-US" sz="2300" dirty="0">
              <a:solidFill>
                <a:srgbClr val="000000"/>
              </a:solidFill>
              <a:latin typeface="Calibri" panose="020F0502020204030204" pitchFamily="34" charset="0"/>
            </a:endParaRPr>
          </a:p>
          <a:p>
            <a:pPr marL="342900" indent="-342900">
              <a:buFont typeface="Wingdings" panose="05000000000000000000" pitchFamily="2" charset="2"/>
              <a:buChar char="Ø"/>
            </a:pPr>
            <a:r>
              <a:rPr lang="en-US" sz="2300" dirty="0" smtClean="0">
                <a:solidFill>
                  <a:srgbClr val="000000"/>
                </a:solidFill>
                <a:latin typeface="Calibri" panose="020F0502020204030204" pitchFamily="34" charset="0"/>
              </a:rPr>
              <a:t>Computers </a:t>
            </a:r>
            <a:r>
              <a:rPr lang="en-US" sz="2300" dirty="0">
                <a:solidFill>
                  <a:srgbClr val="000000"/>
                </a:solidFill>
                <a:latin typeface="Calibri" panose="020F0502020204030204" pitchFamily="34" charset="0"/>
              </a:rPr>
              <a:t>use addressing mode techniques for the purpose of accommodating one or both of the following provisions: </a:t>
            </a:r>
            <a:endParaRPr lang="en-US" sz="2300" dirty="0" smtClean="0">
              <a:solidFill>
                <a:srgbClr val="000000"/>
              </a:solidFill>
              <a:latin typeface="Calibri" panose="020F0502020204030204" pitchFamily="34" charset="0"/>
            </a:endParaRPr>
          </a:p>
          <a:p>
            <a:endParaRPr lang="en-US" sz="2300" dirty="0">
              <a:solidFill>
                <a:srgbClr val="000000"/>
              </a:solidFill>
              <a:latin typeface="Calibri" panose="020F0502020204030204" pitchFamily="34" charset="0"/>
            </a:endParaRPr>
          </a:p>
          <a:p>
            <a:r>
              <a:rPr lang="en-US" sz="2300" dirty="0">
                <a:solidFill>
                  <a:srgbClr val="000000"/>
                </a:solidFill>
                <a:latin typeface="Courier New" panose="02070309020205020404" pitchFamily="49" charset="0"/>
              </a:rPr>
              <a:t> </a:t>
            </a:r>
            <a:r>
              <a:rPr lang="en-US" sz="2300" dirty="0" smtClean="0">
                <a:solidFill>
                  <a:srgbClr val="000000"/>
                </a:solidFill>
                <a:latin typeface="Courier New" panose="02070309020205020404" pitchFamily="49" charset="0"/>
              </a:rPr>
              <a:t>   1) </a:t>
            </a:r>
            <a:r>
              <a:rPr lang="en-US" sz="2300" dirty="0" smtClean="0">
                <a:solidFill>
                  <a:srgbClr val="000000"/>
                </a:solidFill>
                <a:latin typeface="Calibri" panose="020F0502020204030204" pitchFamily="34" charset="0"/>
              </a:rPr>
              <a:t>To </a:t>
            </a:r>
            <a:r>
              <a:rPr lang="en-US" sz="2300" dirty="0">
                <a:solidFill>
                  <a:srgbClr val="000000"/>
                </a:solidFill>
                <a:latin typeface="Calibri" panose="020F0502020204030204" pitchFamily="34" charset="0"/>
              </a:rPr>
              <a:t>give programming versatility to the user by providing such facilities as pointers to memory, counters for loop control, indexing of data, and program relocation. </a:t>
            </a:r>
          </a:p>
          <a:p>
            <a:r>
              <a:rPr lang="en-US" sz="2300" dirty="0">
                <a:solidFill>
                  <a:srgbClr val="000000"/>
                </a:solidFill>
                <a:latin typeface="Courier New" panose="02070309020205020404" pitchFamily="49" charset="0"/>
              </a:rPr>
              <a:t> </a:t>
            </a:r>
            <a:r>
              <a:rPr lang="en-US" sz="2300" dirty="0" smtClean="0">
                <a:solidFill>
                  <a:srgbClr val="000000"/>
                </a:solidFill>
                <a:latin typeface="Courier New" panose="02070309020205020404" pitchFamily="49" charset="0"/>
              </a:rPr>
              <a:t>   2) </a:t>
            </a:r>
            <a:r>
              <a:rPr lang="en-US" sz="2300" dirty="0" smtClean="0">
                <a:solidFill>
                  <a:srgbClr val="000000"/>
                </a:solidFill>
                <a:latin typeface="Calibri" panose="020F0502020204030204" pitchFamily="34" charset="0"/>
              </a:rPr>
              <a:t>To </a:t>
            </a:r>
            <a:r>
              <a:rPr lang="en-US" sz="2300" dirty="0">
                <a:solidFill>
                  <a:srgbClr val="000000"/>
                </a:solidFill>
                <a:latin typeface="Calibri" panose="020F0502020204030204" pitchFamily="34" charset="0"/>
              </a:rPr>
              <a:t>reduce the number of bits in the addressing field of the instruction </a:t>
            </a:r>
            <a:endParaRPr lang="en-US" sz="2300" dirty="0" smtClean="0">
              <a:solidFill>
                <a:srgbClr val="000000"/>
              </a:solidFill>
              <a:latin typeface="Calibri" panose="020F0502020204030204" pitchFamily="34" charset="0"/>
            </a:endParaRPr>
          </a:p>
          <a:p>
            <a:endParaRPr lang="en-US" sz="2300" dirty="0">
              <a:solidFill>
                <a:srgbClr val="000000"/>
              </a:solidFill>
              <a:latin typeface="Calibri" panose="020F0502020204030204" pitchFamily="34" charset="0"/>
            </a:endParaRPr>
          </a:p>
          <a:p>
            <a:endParaRPr lang="en-US" sz="2300" dirty="0">
              <a:solidFill>
                <a:srgbClr val="000000"/>
              </a:solidFill>
              <a:latin typeface="Calibri" panose="020F0502020204030204" pitchFamily="34" charset="0"/>
            </a:endParaRPr>
          </a:p>
          <a:p>
            <a:r>
              <a:rPr lang="en-US" sz="2300" dirty="0">
                <a:solidFill>
                  <a:srgbClr val="000000"/>
                </a:solidFill>
                <a:latin typeface="Wingdings" panose="05000000000000000000" pitchFamily="2" charset="2"/>
              </a:rPr>
              <a:t> </a:t>
            </a:r>
            <a:r>
              <a:rPr lang="en-US" sz="2300" dirty="0">
                <a:solidFill>
                  <a:srgbClr val="000000"/>
                </a:solidFill>
                <a:latin typeface="Calibri" panose="020F0502020204030204" pitchFamily="34" charset="0"/>
              </a:rPr>
              <a:t>Most addressing modes modify the address field of the instruction; there are two modes that need no address field at all. These are </a:t>
            </a:r>
            <a:r>
              <a:rPr lang="en-US" sz="2300" i="1" dirty="0">
                <a:solidFill>
                  <a:srgbClr val="000000"/>
                </a:solidFill>
                <a:latin typeface="Calibri" panose="020F0502020204030204" pitchFamily="34" charset="0"/>
              </a:rPr>
              <a:t>implied </a:t>
            </a:r>
            <a:r>
              <a:rPr lang="en-US" sz="2300" dirty="0">
                <a:solidFill>
                  <a:srgbClr val="000000"/>
                </a:solidFill>
                <a:latin typeface="Calibri" panose="020F0502020204030204" pitchFamily="34" charset="0"/>
              </a:rPr>
              <a:t>and </a:t>
            </a:r>
            <a:r>
              <a:rPr lang="en-US" sz="2300" i="1" dirty="0">
                <a:solidFill>
                  <a:srgbClr val="000000"/>
                </a:solidFill>
                <a:latin typeface="Calibri" panose="020F0502020204030204" pitchFamily="34" charset="0"/>
              </a:rPr>
              <a:t>immediate </a:t>
            </a:r>
            <a:r>
              <a:rPr lang="en-US" sz="2300" dirty="0">
                <a:solidFill>
                  <a:srgbClr val="000000"/>
                </a:solidFill>
                <a:latin typeface="Calibri" panose="020F0502020204030204" pitchFamily="34" charset="0"/>
              </a:rPr>
              <a:t>modes. </a:t>
            </a:r>
          </a:p>
        </p:txBody>
      </p:sp>
    </p:spTree>
    <p:extLst>
      <p:ext uri="{BB962C8B-B14F-4D97-AF65-F5344CB8AC3E}">
        <p14:creationId xmlns:p14="http://schemas.microsoft.com/office/powerpoint/2010/main" val="22808939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4" name="Rectangle 4">
            <a:extLst>
              <a:ext uri="{FF2B5EF4-FFF2-40B4-BE49-F238E27FC236}">
                <a16:creationId xmlns:a16="http://schemas.microsoft.com/office/drawing/2014/main" xmlns="" id="{38792D2A-D759-433D-AD3A-1DFECF644C91}"/>
              </a:ext>
            </a:extLst>
          </p:cNvPr>
          <p:cNvSpPr>
            <a:spLocks noChangeArrowheads="1"/>
          </p:cNvSpPr>
          <p:nvPr/>
        </p:nvSpPr>
        <p:spPr bwMode="auto">
          <a:xfrm>
            <a:off x="2171700" y="644525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2885" name="Rectangle 5">
            <a:extLst>
              <a:ext uri="{FF2B5EF4-FFF2-40B4-BE49-F238E27FC236}">
                <a16:creationId xmlns:a16="http://schemas.microsoft.com/office/drawing/2014/main" xmlns="" id="{A91F227C-2BC2-4B3A-8F0B-345B887AA496}"/>
              </a:ext>
            </a:extLst>
          </p:cNvPr>
          <p:cNvSpPr>
            <a:spLocks noChangeArrowheads="1"/>
          </p:cNvSpPr>
          <p:nvPr/>
        </p:nvSpPr>
        <p:spPr bwMode="auto">
          <a:xfrm>
            <a:off x="4864100" y="644525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2886" name="Rectangle 6">
            <a:extLst>
              <a:ext uri="{FF2B5EF4-FFF2-40B4-BE49-F238E27FC236}">
                <a16:creationId xmlns:a16="http://schemas.microsoft.com/office/drawing/2014/main" xmlns="" id="{6F6116F5-2C0E-4FD2-AED2-A0A17C14052D}"/>
              </a:ext>
            </a:extLst>
          </p:cNvPr>
          <p:cNvSpPr>
            <a:spLocks noRot="1" noChangeArrowheads="1"/>
          </p:cNvSpPr>
          <p:nvPr/>
        </p:nvSpPr>
        <p:spPr bwMode="auto">
          <a:xfrm>
            <a:off x="372260" y="94941"/>
            <a:ext cx="8229600" cy="554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b"/>
          <a:lstStyle>
            <a:lvl1pPr defTabSz="762000">
              <a:defRPr kumimoji="1" sz="4000" b="1">
                <a:solidFill>
                  <a:schemeClr val="tx2"/>
                </a:solidFill>
                <a:latin typeface="Arial" panose="020B0604020202020204" pitchFamily="34" charset="0"/>
                <a:ea typeface="굴림" panose="020B0600000101010101" pitchFamily="34" charset="-127"/>
              </a:defRPr>
            </a:lvl1pPr>
            <a:lvl2pPr defTabSz="762000">
              <a:defRPr kumimoji="1" sz="4000" b="1">
                <a:solidFill>
                  <a:schemeClr val="tx2"/>
                </a:solidFill>
                <a:latin typeface="Arial" panose="020B0604020202020204" pitchFamily="34" charset="0"/>
                <a:ea typeface="굴림" panose="020B0600000101010101" pitchFamily="34" charset="-127"/>
              </a:defRPr>
            </a:lvl2pPr>
            <a:lvl3pPr defTabSz="762000">
              <a:defRPr kumimoji="1" sz="4000" b="1">
                <a:solidFill>
                  <a:schemeClr val="tx2"/>
                </a:solidFill>
                <a:latin typeface="Arial" panose="020B0604020202020204" pitchFamily="34" charset="0"/>
                <a:ea typeface="굴림" panose="020B0600000101010101" pitchFamily="34" charset="-127"/>
              </a:defRPr>
            </a:lvl3pPr>
            <a:lvl4pPr defTabSz="762000">
              <a:defRPr kumimoji="1" sz="4000" b="1">
                <a:solidFill>
                  <a:schemeClr val="tx2"/>
                </a:solidFill>
                <a:latin typeface="Arial" panose="020B0604020202020204" pitchFamily="34" charset="0"/>
                <a:ea typeface="굴림" panose="020B0600000101010101" pitchFamily="34" charset="-127"/>
              </a:defRPr>
            </a:lvl4pPr>
            <a:lvl5pPr defTabSz="762000">
              <a:defRPr kumimoji="1" sz="4000" b="1">
                <a:solidFill>
                  <a:schemeClr val="tx2"/>
                </a:solidFill>
                <a:latin typeface="Arial" panose="020B0604020202020204" pitchFamily="34" charset="0"/>
                <a:ea typeface="굴림" panose="020B0600000101010101" pitchFamily="34" charset="-127"/>
              </a:defRPr>
            </a:lvl5pPr>
            <a:lvl6pPr marL="457200" algn="ctr" defTabSz="762000" eaLnBrk="0" fontAlgn="base" hangingPunct="0">
              <a:lnSpc>
                <a:spcPct val="90000"/>
              </a:lnSpc>
              <a:spcBef>
                <a:spcPct val="0"/>
              </a:spcBef>
              <a:spcAft>
                <a:spcPct val="0"/>
              </a:spcAft>
              <a:defRPr kumimoji="1" sz="4000" b="1">
                <a:solidFill>
                  <a:schemeClr val="tx2"/>
                </a:solidFill>
                <a:latin typeface="Arial" panose="020B0604020202020204" pitchFamily="34" charset="0"/>
                <a:ea typeface="굴림" panose="020B0600000101010101" pitchFamily="34" charset="-127"/>
              </a:defRPr>
            </a:lvl6pPr>
            <a:lvl7pPr marL="914400" algn="ctr" defTabSz="762000" eaLnBrk="0" fontAlgn="base" hangingPunct="0">
              <a:lnSpc>
                <a:spcPct val="90000"/>
              </a:lnSpc>
              <a:spcBef>
                <a:spcPct val="0"/>
              </a:spcBef>
              <a:spcAft>
                <a:spcPct val="0"/>
              </a:spcAft>
              <a:defRPr kumimoji="1" sz="4000" b="1">
                <a:solidFill>
                  <a:schemeClr val="tx2"/>
                </a:solidFill>
                <a:latin typeface="Arial" panose="020B0604020202020204" pitchFamily="34" charset="0"/>
                <a:ea typeface="굴림" panose="020B0600000101010101" pitchFamily="34" charset="-127"/>
              </a:defRPr>
            </a:lvl7pPr>
            <a:lvl8pPr marL="1371600" algn="ctr" defTabSz="762000" eaLnBrk="0" fontAlgn="base" hangingPunct="0">
              <a:lnSpc>
                <a:spcPct val="90000"/>
              </a:lnSpc>
              <a:spcBef>
                <a:spcPct val="0"/>
              </a:spcBef>
              <a:spcAft>
                <a:spcPct val="0"/>
              </a:spcAft>
              <a:defRPr kumimoji="1" sz="4000" b="1">
                <a:solidFill>
                  <a:schemeClr val="tx2"/>
                </a:solidFill>
                <a:latin typeface="Arial" panose="020B0604020202020204" pitchFamily="34" charset="0"/>
                <a:ea typeface="굴림" panose="020B0600000101010101" pitchFamily="34" charset="-127"/>
              </a:defRPr>
            </a:lvl8pPr>
            <a:lvl9pPr marL="1828800" algn="ctr" defTabSz="762000" eaLnBrk="0" fontAlgn="base" hangingPunct="0">
              <a:lnSpc>
                <a:spcPct val="90000"/>
              </a:lnSpc>
              <a:spcBef>
                <a:spcPct val="0"/>
              </a:spcBef>
              <a:spcAft>
                <a:spcPct val="0"/>
              </a:spcAft>
              <a:defRPr kumimoji="1" sz="4000" b="1">
                <a:solidFill>
                  <a:schemeClr val="tx2"/>
                </a:solidFill>
                <a:latin typeface="Arial" panose="020B0604020202020204" pitchFamily="34" charset="0"/>
                <a:ea typeface="굴림" panose="020B0600000101010101" pitchFamily="34" charset="-127"/>
              </a:defRPr>
            </a:lvl9pPr>
          </a:lstStyle>
          <a:p>
            <a:r>
              <a:rPr lang="en-US" altLang="en-US" sz="2800" dirty="0"/>
              <a:t>Types of Addressing Modes</a:t>
            </a:r>
          </a:p>
        </p:txBody>
      </p:sp>
      <p:sp>
        <p:nvSpPr>
          <p:cNvPr id="122887" name="Rectangle 7">
            <a:extLst>
              <a:ext uri="{FF2B5EF4-FFF2-40B4-BE49-F238E27FC236}">
                <a16:creationId xmlns:a16="http://schemas.microsoft.com/office/drawing/2014/main" xmlns="" id="{0E9443F8-74DC-4979-B28D-B43A073A7216}"/>
              </a:ext>
            </a:extLst>
          </p:cNvPr>
          <p:cNvSpPr>
            <a:spLocks noChangeArrowheads="1"/>
          </p:cNvSpPr>
          <p:nvPr/>
        </p:nvSpPr>
        <p:spPr bwMode="auto">
          <a:xfrm>
            <a:off x="3771691" y="648978"/>
            <a:ext cx="5419725" cy="435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lstStyle>
            <a:lvl1pPr marL="285750" indent="-285750" algn="l" defTabSz="762000">
              <a:spcBef>
                <a:spcPct val="30000"/>
              </a:spcBef>
              <a:buSzPct val="100000"/>
              <a:buChar char="•"/>
              <a:defRPr kumimoji="1" sz="2400" b="1">
                <a:solidFill>
                  <a:schemeClr val="tx1"/>
                </a:solidFill>
                <a:latin typeface="Arial" panose="020B0604020202020204" pitchFamily="34" charset="0"/>
                <a:ea typeface="굴림" panose="020B0600000101010101" pitchFamily="34" charset="-127"/>
              </a:defRPr>
            </a:lvl1pPr>
            <a:lvl2pPr marL="685800" indent="-228600" algn="l" defTabSz="762000">
              <a:spcBef>
                <a:spcPct val="30000"/>
              </a:spcBef>
              <a:buSzPct val="100000"/>
              <a:buChar char="–"/>
              <a:defRPr kumimoji="1" b="1">
                <a:solidFill>
                  <a:schemeClr val="tx1"/>
                </a:solidFill>
                <a:latin typeface="Arial" panose="020B0604020202020204" pitchFamily="34" charset="0"/>
                <a:ea typeface="굴림" panose="020B0600000101010101" pitchFamily="34" charset="-127"/>
              </a:defRPr>
            </a:lvl2pPr>
            <a:lvl3pPr marL="1143000" indent="-228600" algn="l" defTabSz="762000">
              <a:spcBef>
                <a:spcPct val="30000"/>
              </a:spcBef>
              <a:buSzPct val="100000"/>
              <a:buChar char="»"/>
              <a:defRPr kumimoji="1" b="1">
                <a:solidFill>
                  <a:schemeClr val="tx1"/>
                </a:solidFill>
                <a:latin typeface="Arial" panose="020B0604020202020204" pitchFamily="34" charset="0"/>
                <a:ea typeface="굴림" panose="020B0600000101010101" pitchFamily="34" charset="-127"/>
              </a:defRPr>
            </a:lvl3pPr>
            <a:lvl4pPr marL="1543050" indent="-171450" algn="l" defTabSz="762000">
              <a:spcBef>
                <a:spcPct val="30000"/>
              </a:spcBef>
              <a:buSzPct val="100000"/>
              <a:buChar char="•"/>
              <a:defRPr kumimoji="1" sz="1400" b="1">
                <a:solidFill>
                  <a:schemeClr val="tx1"/>
                </a:solidFill>
                <a:latin typeface="Arial" panose="020B0604020202020204" pitchFamily="34" charset="0"/>
                <a:ea typeface="굴림" panose="020B0600000101010101" pitchFamily="34" charset="-127"/>
              </a:defRPr>
            </a:lvl4pPr>
            <a:lvl5pPr marL="2000250" indent="-171450" algn="l" defTabSz="762000">
              <a:spcBef>
                <a:spcPct val="30000"/>
              </a:spcBef>
              <a:buSzPct val="100000"/>
              <a:buChar char="–"/>
              <a:defRPr kumimoji="1" sz="1400" b="1">
                <a:solidFill>
                  <a:schemeClr val="tx1"/>
                </a:solidFill>
                <a:latin typeface="Arial" panose="020B0604020202020204" pitchFamily="34" charset="0"/>
                <a:ea typeface="굴림" panose="020B0600000101010101" pitchFamily="34" charset="-127"/>
              </a:defRPr>
            </a:lvl5pPr>
            <a:lvl6pPr marL="2457450" indent="-171450" defTabSz="762000" eaLnBrk="0" fontAlgn="base" hangingPunct="0">
              <a:lnSpc>
                <a:spcPct val="90000"/>
              </a:lnSpc>
              <a:spcBef>
                <a:spcPct val="30000"/>
              </a:spcBef>
              <a:spcAft>
                <a:spcPct val="0"/>
              </a:spcAft>
              <a:buSzPct val="100000"/>
              <a:buChar char="–"/>
              <a:defRPr kumimoji="1" sz="1400" b="1">
                <a:solidFill>
                  <a:schemeClr val="tx1"/>
                </a:solidFill>
                <a:latin typeface="Arial" panose="020B0604020202020204" pitchFamily="34" charset="0"/>
                <a:ea typeface="굴림" panose="020B0600000101010101" pitchFamily="34" charset="-127"/>
              </a:defRPr>
            </a:lvl6pPr>
            <a:lvl7pPr marL="2914650" indent="-171450" defTabSz="762000" eaLnBrk="0" fontAlgn="base" hangingPunct="0">
              <a:lnSpc>
                <a:spcPct val="90000"/>
              </a:lnSpc>
              <a:spcBef>
                <a:spcPct val="30000"/>
              </a:spcBef>
              <a:spcAft>
                <a:spcPct val="0"/>
              </a:spcAft>
              <a:buSzPct val="100000"/>
              <a:buChar char="–"/>
              <a:defRPr kumimoji="1" sz="1400" b="1">
                <a:solidFill>
                  <a:schemeClr val="tx1"/>
                </a:solidFill>
                <a:latin typeface="Arial" panose="020B0604020202020204" pitchFamily="34" charset="0"/>
                <a:ea typeface="굴림" panose="020B0600000101010101" pitchFamily="34" charset="-127"/>
              </a:defRPr>
            </a:lvl7pPr>
            <a:lvl8pPr marL="3371850" indent="-171450" defTabSz="762000" eaLnBrk="0" fontAlgn="base" hangingPunct="0">
              <a:lnSpc>
                <a:spcPct val="90000"/>
              </a:lnSpc>
              <a:spcBef>
                <a:spcPct val="30000"/>
              </a:spcBef>
              <a:spcAft>
                <a:spcPct val="0"/>
              </a:spcAft>
              <a:buSzPct val="100000"/>
              <a:buChar char="–"/>
              <a:defRPr kumimoji="1" sz="1400" b="1">
                <a:solidFill>
                  <a:schemeClr val="tx1"/>
                </a:solidFill>
                <a:latin typeface="Arial" panose="020B0604020202020204" pitchFamily="34" charset="0"/>
                <a:ea typeface="굴림" panose="020B0600000101010101" pitchFamily="34" charset="-127"/>
              </a:defRPr>
            </a:lvl8pPr>
            <a:lvl9pPr marL="3829050" indent="-171450" defTabSz="762000" eaLnBrk="0" fontAlgn="base" hangingPunct="0">
              <a:lnSpc>
                <a:spcPct val="90000"/>
              </a:lnSpc>
              <a:spcBef>
                <a:spcPct val="30000"/>
              </a:spcBef>
              <a:spcAft>
                <a:spcPct val="0"/>
              </a:spcAft>
              <a:buSzPct val="100000"/>
              <a:buChar char="–"/>
              <a:defRPr kumimoji="1" sz="1400" b="1">
                <a:solidFill>
                  <a:schemeClr val="tx1"/>
                </a:solidFill>
                <a:latin typeface="Arial" panose="020B0604020202020204" pitchFamily="34" charset="0"/>
                <a:ea typeface="굴림" panose="020B0600000101010101" pitchFamily="34" charset="-127"/>
              </a:defRPr>
            </a:lvl9pPr>
          </a:lstStyle>
          <a:p>
            <a:r>
              <a:rPr lang="en-US" altLang="en-US" dirty="0"/>
              <a:t>Implied</a:t>
            </a:r>
          </a:p>
          <a:p>
            <a:r>
              <a:rPr lang="en-US" altLang="en-US" dirty="0" smtClean="0"/>
              <a:t>Immediate</a:t>
            </a:r>
          </a:p>
          <a:p>
            <a:r>
              <a:rPr lang="en-US" altLang="en-US" dirty="0"/>
              <a:t>Register</a:t>
            </a:r>
          </a:p>
          <a:p>
            <a:r>
              <a:rPr lang="en-US" altLang="en-US" dirty="0"/>
              <a:t>Register </a:t>
            </a:r>
            <a:r>
              <a:rPr lang="en-US" altLang="en-US" dirty="0" smtClean="0"/>
              <a:t>Indirect</a:t>
            </a:r>
          </a:p>
          <a:p>
            <a:r>
              <a:rPr lang="en-US" altLang="en-US" dirty="0" err="1"/>
              <a:t>Autoincrement</a:t>
            </a:r>
            <a:r>
              <a:rPr lang="en-US" altLang="en-US" dirty="0"/>
              <a:t> </a:t>
            </a:r>
          </a:p>
          <a:p>
            <a:r>
              <a:rPr lang="en-US" altLang="en-US" dirty="0" err="1" smtClean="0"/>
              <a:t>AutoDecrement</a:t>
            </a:r>
            <a:endParaRPr lang="en-US" altLang="en-US" dirty="0"/>
          </a:p>
          <a:p>
            <a:r>
              <a:rPr lang="en-US" altLang="en-US" dirty="0" smtClean="0"/>
              <a:t>Direct</a:t>
            </a:r>
            <a:endParaRPr lang="en-US" altLang="en-US" dirty="0"/>
          </a:p>
          <a:p>
            <a:r>
              <a:rPr lang="en-US" altLang="en-US" dirty="0"/>
              <a:t>Indirect</a:t>
            </a:r>
          </a:p>
          <a:p>
            <a:r>
              <a:rPr lang="en-US" altLang="en-US" dirty="0" smtClean="0"/>
              <a:t>Relative</a:t>
            </a:r>
          </a:p>
          <a:p>
            <a:r>
              <a:rPr lang="en-US" altLang="en-US" dirty="0"/>
              <a:t>Base Register </a:t>
            </a:r>
          </a:p>
          <a:p>
            <a:r>
              <a:rPr lang="en-US" altLang="en-US" dirty="0" smtClean="0"/>
              <a:t>Indexed</a:t>
            </a:r>
            <a:endParaRPr lang="en-US" alt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59124" y="353684"/>
            <a:ext cx="11249621" cy="5365630"/>
          </a:xfrm>
          <a:prstGeom prst="rect">
            <a:avLst/>
          </a:prstGeom>
        </p:spPr>
      </p:pic>
    </p:spTree>
    <p:extLst>
      <p:ext uri="{BB962C8B-B14F-4D97-AF65-F5344CB8AC3E}">
        <p14:creationId xmlns:p14="http://schemas.microsoft.com/office/powerpoint/2010/main" val="39901913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6804" y="414068"/>
            <a:ext cx="10048798" cy="5555411"/>
          </a:xfrm>
          <a:prstGeom prst="rect">
            <a:avLst/>
          </a:prstGeom>
        </p:spPr>
      </p:pic>
    </p:spTree>
    <p:extLst>
      <p:ext uri="{BB962C8B-B14F-4D97-AF65-F5344CB8AC3E}">
        <p14:creationId xmlns:p14="http://schemas.microsoft.com/office/powerpoint/2010/main" val="1315555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0293" y="0"/>
            <a:ext cx="11798061" cy="2123658"/>
          </a:xfrm>
          <a:prstGeom prst="rect">
            <a:avLst/>
          </a:prstGeom>
        </p:spPr>
        <p:txBody>
          <a:bodyPr wrap="square">
            <a:spAutoFit/>
          </a:bodyPr>
          <a:lstStyle/>
          <a:p>
            <a:r>
              <a:rPr lang="en-US" sz="2200" b="1" u="sng" dirty="0">
                <a:solidFill>
                  <a:srgbClr val="000000"/>
                </a:solidFill>
                <a:latin typeface="Calibri" panose="020F0502020204030204" pitchFamily="34" charset="0"/>
              </a:rPr>
              <a:t>Implied Mode: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this mode the operands are specified implicitly in the definition of the instruction. </a:t>
            </a:r>
          </a:p>
          <a:p>
            <a:pPr marL="285750" indent="-285750">
              <a:buFont typeface="Wingdings" panose="05000000000000000000" pitchFamily="2" charset="2"/>
              <a:buChar char="ü"/>
            </a:pPr>
            <a:r>
              <a:rPr lang="en-US" sz="2200" dirty="0" smtClean="0">
                <a:solidFill>
                  <a:srgbClr val="000000"/>
                </a:solidFill>
                <a:latin typeface="Calibri" panose="020F0502020204030204" pitchFamily="34" charset="0"/>
              </a:rPr>
              <a:t>For </a:t>
            </a:r>
            <a:r>
              <a:rPr lang="en-US" sz="2200" dirty="0">
                <a:solidFill>
                  <a:srgbClr val="000000"/>
                </a:solidFill>
                <a:latin typeface="Calibri" panose="020F0502020204030204" pitchFamily="34" charset="0"/>
              </a:rPr>
              <a:t>example, the instruction "complement accumulator" is an implied-mode instruction because the operand in the accumulator register is implied in the definition of the instruction. </a:t>
            </a:r>
            <a:endParaRPr lang="en-US" sz="2200" dirty="0" smtClean="0">
              <a:solidFill>
                <a:srgbClr val="000000"/>
              </a:solidFill>
              <a:latin typeface="Calibri" panose="020F0502020204030204" pitchFamily="34" charset="0"/>
            </a:endParaRPr>
          </a:p>
          <a:p>
            <a:pPr marL="285750" indent="-285750">
              <a:buFont typeface="Wingdings" panose="05000000000000000000" pitchFamily="2" charset="2"/>
              <a:buChar char="ü"/>
            </a:pPr>
            <a:r>
              <a:rPr lang="en-US" sz="2200" dirty="0" smtClean="0">
                <a:solidFill>
                  <a:srgbClr val="000000"/>
                </a:solidFill>
                <a:latin typeface="Calibri" panose="020F0502020204030204" pitchFamily="34" charset="0"/>
              </a:rPr>
              <a:t>CLA –Clear </a:t>
            </a:r>
            <a:r>
              <a:rPr lang="en-US" sz="2200" dirty="0" err="1" smtClean="0">
                <a:solidFill>
                  <a:srgbClr val="000000"/>
                </a:solidFill>
                <a:latin typeface="Calibri" panose="020F0502020204030204" pitchFamily="34" charset="0"/>
              </a:rPr>
              <a:t>Accumlator</a:t>
            </a:r>
            <a:endParaRPr lang="en-US" sz="2200"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All register reference instructions that use an accumulator are implied mode instructions. </a:t>
            </a:r>
          </a:p>
        </p:txBody>
      </p:sp>
      <p:sp>
        <p:nvSpPr>
          <p:cNvPr id="3" name="Rectangle 2"/>
          <p:cNvSpPr/>
          <p:nvPr/>
        </p:nvSpPr>
        <p:spPr>
          <a:xfrm>
            <a:off x="270293" y="2489068"/>
            <a:ext cx="11798061" cy="2123658"/>
          </a:xfrm>
          <a:prstGeom prst="rect">
            <a:avLst/>
          </a:prstGeom>
        </p:spPr>
        <p:txBody>
          <a:bodyPr wrap="square">
            <a:spAutoFit/>
          </a:bodyPr>
          <a:lstStyle/>
          <a:p>
            <a:r>
              <a:rPr lang="en-US" sz="2200" b="1" u="sng" dirty="0">
                <a:solidFill>
                  <a:srgbClr val="000000"/>
                </a:solidFill>
                <a:latin typeface="Calibri" panose="020F0502020204030204" pitchFamily="34" charset="0"/>
              </a:rPr>
              <a:t>Immediate Mode: </a:t>
            </a:r>
            <a:endParaRPr lang="en-US" sz="2200" u="sng"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this mode the operand is specified in the instruction itself.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other words an immediate-mode instruction has an operand rather than an address field.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Immediate-mode instructions are useful for initializing registers to a constant value.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The address field of an instruction may specify either a memory word or a processor register.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When the address specifies a processor register, the instruction is said to be in the register mode. </a:t>
            </a:r>
          </a:p>
        </p:txBody>
      </p:sp>
      <p:sp>
        <p:nvSpPr>
          <p:cNvPr id="4" name="Rectangle 3"/>
          <p:cNvSpPr/>
          <p:nvPr/>
        </p:nvSpPr>
        <p:spPr>
          <a:xfrm>
            <a:off x="270292" y="4898698"/>
            <a:ext cx="11703171" cy="1107996"/>
          </a:xfrm>
          <a:prstGeom prst="rect">
            <a:avLst/>
          </a:prstGeom>
        </p:spPr>
        <p:txBody>
          <a:bodyPr wrap="square">
            <a:spAutoFit/>
          </a:bodyPr>
          <a:lstStyle/>
          <a:p>
            <a:r>
              <a:rPr lang="en-US" sz="2200" b="1" dirty="0">
                <a:solidFill>
                  <a:srgbClr val="000000"/>
                </a:solidFill>
                <a:latin typeface="Calibri" panose="020F0502020204030204" pitchFamily="34" charset="0"/>
              </a:rPr>
              <a:t>Register Mode: </a:t>
            </a:r>
            <a:endParaRPr lang="en-US" sz="2200"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this mode the operands are in registers that reside within the CPU.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The particular register is selected from a register field in the instruction. </a:t>
            </a:r>
          </a:p>
        </p:txBody>
      </p:sp>
    </p:spTree>
    <p:extLst>
      <p:ext uri="{BB962C8B-B14F-4D97-AF65-F5344CB8AC3E}">
        <p14:creationId xmlns:p14="http://schemas.microsoft.com/office/powerpoint/2010/main" val="12919649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9908" y="204022"/>
            <a:ext cx="11720423" cy="2800767"/>
          </a:xfrm>
          <a:prstGeom prst="rect">
            <a:avLst/>
          </a:prstGeom>
        </p:spPr>
        <p:txBody>
          <a:bodyPr wrap="square">
            <a:spAutoFit/>
          </a:bodyPr>
          <a:lstStyle/>
          <a:p>
            <a:r>
              <a:rPr lang="en-US" sz="2200" b="1" u="sng" dirty="0">
                <a:solidFill>
                  <a:srgbClr val="000000"/>
                </a:solidFill>
                <a:latin typeface="Calibri" panose="020F0502020204030204" pitchFamily="34" charset="0"/>
              </a:rPr>
              <a:t>Register Indirect Mode: </a:t>
            </a:r>
            <a:endParaRPr lang="en-US" sz="2200" b="1" u="sng" dirty="0" smtClean="0">
              <a:solidFill>
                <a:srgbClr val="000000"/>
              </a:solidFill>
              <a:latin typeface="Calibri" panose="020F0502020204030204" pitchFamily="34" charset="0"/>
            </a:endParaRPr>
          </a:p>
          <a:p>
            <a:endParaRPr lang="en-US" sz="2200" u="sng"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this mode the instruction specifies a register in CPU whose contents give the address of the operand in memory.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other words, the selected register contains the address of the operand rather than the operand itself.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The advantage of a register indirect mode instruction is that the address field of the instruction uses few bits to select a register than would have been required to specify a memory address directly. </a:t>
            </a:r>
          </a:p>
        </p:txBody>
      </p:sp>
      <p:sp>
        <p:nvSpPr>
          <p:cNvPr id="3" name="Rectangle 2"/>
          <p:cNvSpPr/>
          <p:nvPr/>
        </p:nvSpPr>
        <p:spPr>
          <a:xfrm>
            <a:off x="166775" y="3316727"/>
            <a:ext cx="11806688" cy="3477875"/>
          </a:xfrm>
          <a:prstGeom prst="rect">
            <a:avLst/>
          </a:prstGeom>
        </p:spPr>
        <p:txBody>
          <a:bodyPr wrap="square">
            <a:spAutoFit/>
          </a:bodyPr>
          <a:lstStyle/>
          <a:p>
            <a:r>
              <a:rPr lang="en-US" sz="2200" b="1" u="sng" dirty="0">
                <a:solidFill>
                  <a:srgbClr val="000000"/>
                </a:solidFill>
                <a:latin typeface="Calibri" panose="020F0502020204030204" pitchFamily="34" charset="0"/>
              </a:rPr>
              <a:t>Auto-increment or Auto-Decrement Mode: </a:t>
            </a:r>
            <a:endParaRPr lang="en-US" sz="2200" b="1" u="sng" dirty="0" smtClean="0">
              <a:solidFill>
                <a:srgbClr val="000000"/>
              </a:solidFill>
              <a:latin typeface="Calibri" panose="020F0502020204030204" pitchFamily="34" charset="0"/>
            </a:endParaRPr>
          </a:p>
          <a:p>
            <a:endParaRPr lang="en-US" sz="2200" u="sng"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This is similar to the register indirect mode except that the register is incremented or decremented after (or before) its value is used to access memory. </a:t>
            </a:r>
          </a:p>
          <a:p>
            <a:endParaRPr lang="en-US" sz="2200"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The address field of an instruction is used by the control unit in the CPU to obtain the operand from memory.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Sometimes the value given in the address field is the address of the operand, but sometimes it is just an address from which the address of the operand is calculated.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The basic two mode of addressing used in CPU are </a:t>
            </a:r>
            <a:r>
              <a:rPr lang="en-US" sz="2200" i="1" dirty="0">
                <a:solidFill>
                  <a:srgbClr val="000000"/>
                </a:solidFill>
                <a:latin typeface="Calibri" panose="020F0502020204030204" pitchFamily="34" charset="0"/>
              </a:rPr>
              <a:t>direct </a:t>
            </a:r>
            <a:r>
              <a:rPr lang="en-US" sz="2200" dirty="0">
                <a:solidFill>
                  <a:srgbClr val="000000"/>
                </a:solidFill>
                <a:latin typeface="Calibri" panose="020F0502020204030204" pitchFamily="34" charset="0"/>
              </a:rPr>
              <a:t>and </a:t>
            </a:r>
            <a:r>
              <a:rPr lang="en-US" sz="2200" i="1" dirty="0">
                <a:solidFill>
                  <a:srgbClr val="000000"/>
                </a:solidFill>
                <a:latin typeface="Calibri" panose="020F0502020204030204" pitchFamily="34" charset="0"/>
              </a:rPr>
              <a:t>indirect </a:t>
            </a:r>
            <a:r>
              <a:rPr lang="en-US" sz="2200" dirty="0">
                <a:solidFill>
                  <a:srgbClr val="000000"/>
                </a:solidFill>
                <a:latin typeface="Calibri" panose="020F0502020204030204" pitchFamily="34" charset="0"/>
              </a:rPr>
              <a:t>address mode. </a:t>
            </a:r>
          </a:p>
        </p:txBody>
      </p:sp>
    </p:spTree>
    <p:extLst>
      <p:ext uri="{BB962C8B-B14F-4D97-AF65-F5344CB8AC3E}">
        <p14:creationId xmlns:p14="http://schemas.microsoft.com/office/powerpoint/2010/main" val="1562514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6"/>
          <p:cNvSpPr txBox="1">
            <a:spLocks noGrp="1"/>
          </p:cNvSpPr>
          <p:nvPr>
            <p:ph type="title"/>
          </p:nvPr>
        </p:nvSpPr>
        <p:spPr>
          <a:xfrm>
            <a:off x="1085700" y="523433"/>
            <a:ext cx="7323200" cy="1021600"/>
          </a:xfrm>
          <a:prstGeom prst="rect">
            <a:avLst/>
          </a:prstGeom>
        </p:spPr>
        <p:txBody>
          <a:bodyPr spcFirstLastPara="1" wrap="square" lIns="121900" tIns="121900" rIns="121900" bIns="121900" anchor="ctr" anchorCtr="0">
            <a:noAutofit/>
          </a:bodyPr>
          <a:lstStyle/>
          <a:p>
            <a:pPr defTabSz="1219170">
              <a:buClr>
                <a:srgbClr val="FFFFFF"/>
              </a:buClr>
            </a:pPr>
            <a:r>
              <a:rPr lang="en-US" sz="3200" dirty="0">
                <a:solidFill>
                  <a:srgbClr val="FFFFFF"/>
                </a:solidFill>
              </a:rPr>
              <a:t>Central Processing Unit</a:t>
            </a:r>
          </a:p>
        </p:txBody>
      </p:sp>
      <p:sp>
        <p:nvSpPr>
          <p:cNvPr id="237" name="Google Shape;237;p16"/>
          <p:cNvSpPr txBox="1">
            <a:spLocks noGrp="1"/>
          </p:cNvSpPr>
          <p:nvPr>
            <p:ph type="body" idx="1"/>
          </p:nvPr>
        </p:nvSpPr>
        <p:spPr>
          <a:xfrm>
            <a:off x="2" y="1786759"/>
            <a:ext cx="7909088" cy="4424855"/>
          </a:xfrm>
          <a:prstGeom prst="rect">
            <a:avLst/>
          </a:prstGeom>
        </p:spPr>
        <p:txBody>
          <a:bodyPr spcFirstLastPara="1" wrap="square" lIns="121900" tIns="121900" rIns="121900" bIns="121900" anchor="ctr" anchorCtr="0">
            <a:noAutofit/>
          </a:bodyPr>
          <a:lstStyle/>
          <a:p>
            <a:pPr marL="135463" indent="0">
              <a:buNone/>
            </a:pPr>
            <a:r>
              <a:rPr lang="en-US" b="1" dirty="0">
                <a:solidFill>
                  <a:srgbClr val="FF0000"/>
                </a:solidFill>
              </a:rPr>
              <a:t>1. </a:t>
            </a:r>
            <a:r>
              <a:rPr lang="en-US" dirty="0"/>
              <a:t>Introduction </a:t>
            </a:r>
          </a:p>
          <a:p>
            <a:pPr marL="135463" indent="0">
              <a:buNone/>
            </a:pPr>
            <a:r>
              <a:rPr lang="en-US" b="1" dirty="0">
                <a:solidFill>
                  <a:srgbClr val="FF0000"/>
                </a:solidFill>
              </a:rPr>
              <a:t>2. </a:t>
            </a:r>
            <a:r>
              <a:rPr lang="en-US" dirty="0"/>
              <a:t>General Register Organization </a:t>
            </a:r>
          </a:p>
          <a:p>
            <a:pPr marL="135463" indent="0">
              <a:buNone/>
            </a:pPr>
            <a:r>
              <a:rPr lang="en-US" b="1" dirty="0">
                <a:solidFill>
                  <a:srgbClr val="FF0000"/>
                </a:solidFill>
              </a:rPr>
              <a:t>3. </a:t>
            </a:r>
            <a:r>
              <a:rPr lang="en-US" dirty="0"/>
              <a:t>Stack Organization </a:t>
            </a:r>
          </a:p>
          <a:p>
            <a:pPr marL="135463" indent="0">
              <a:buNone/>
            </a:pPr>
            <a:r>
              <a:rPr lang="en-US" b="1" dirty="0">
                <a:solidFill>
                  <a:srgbClr val="FF0000"/>
                </a:solidFill>
              </a:rPr>
              <a:t>4. </a:t>
            </a:r>
            <a:r>
              <a:rPr lang="en-US" dirty="0"/>
              <a:t>Instruction Formats </a:t>
            </a:r>
          </a:p>
          <a:p>
            <a:pPr marL="135463" indent="0">
              <a:buNone/>
            </a:pPr>
            <a:r>
              <a:rPr lang="en-US" b="1" dirty="0">
                <a:solidFill>
                  <a:srgbClr val="FF0000"/>
                </a:solidFill>
              </a:rPr>
              <a:t>5. </a:t>
            </a:r>
            <a:r>
              <a:rPr lang="en-US" dirty="0"/>
              <a:t>Addressing Modes </a:t>
            </a:r>
          </a:p>
          <a:p>
            <a:pPr marL="135463" indent="0">
              <a:buNone/>
            </a:pPr>
            <a:r>
              <a:rPr lang="en-US" b="1" dirty="0">
                <a:solidFill>
                  <a:srgbClr val="FF0000"/>
                </a:solidFill>
              </a:rPr>
              <a:t>6. </a:t>
            </a:r>
            <a:r>
              <a:rPr lang="en-US" dirty="0"/>
              <a:t>Data Transfer and Manipulation </a:t>
            </a:r>
          </a:p>
          <a:p>
            <a:pPr marL="135463" indent="0">
              <a:buNone/>
            </a:pPr>
            <a:r>
              <a:rPr lang="en-US" b="1" dirty="0">
                <a:solidFill>
                  <a:srgbClr val="FF0000"/>
                </a:solidFill>
              </a:rPr>
              <a:t>7. </a:t>
            </a:r>
            <a:r>
              <a:rPr lang="en-US" dirty="0"/>
              <a:t>Program Control </a:t>
            </a:r>
          </a:p>
          <a:p>
            <a:pPr marL="135463" indent="0">
              <a:buNone/>
            </a:pPr>
            <a:r>
              <a:rPr lang="en-US" b="1" dirty="0">
                <a:solidFill>
                  <a:srgbClr val="FF0000"/>
                </a:solidFill>
              </a:rPr>
              <a:t>8. </a:t>
            </a:r>
            <a:r>
              <a:rPr lang="en-US" dirty="0"/>
              <a:t>Reduced Instruction Set Computer(RISC) 	</a:t>
            </a:r>
          </a:p>
          <a:p>
            <a:pPr marL="135463" indent="0">
              <a:buNone/>
            </a:pPr>
            <a:endParaRPr lang="en-US" sz="3733" dirty="0"/>
          </a:p>
        </p:txBody>
      </p:sp>
      <p:sp>
        <p:nvSpPr>
          <p:cNvPr id="238" name="Google Shape;238;p16"/>
          <p:cNvSpPr txBox="1">
            <a:spLocks noGrp="1"/>
          </p:cNvSpPr>
          <p:nvPr>
            <p:ph type="sldNum" idx="12"/>
          </p:nvPr>
        </p:nvSpPr>
        <p:spPr>
          <a:xfrm>
            <a:off x="10157333" y="6182000"/>
            <a:ext cx="1983200" cy="420800"/>
          </a:xfrm>
          <a:prstGeom prst="rect">
            <a:avLst/>
          </a:prstGeom>
        </p:spPr>
        <p:txBody>
          <a:bodyPr spcFirstLastPara="1" wrap="square" lIns="121900" tIns="121900" rIns="121900" bIns="121900" anchor="ctr" anchorCtr="0">
            <a:noAutofit/>
          </a:bodyPr>
          <a:lstStyle/>
          <a:p>
            <a:pPr defTabSz="1219170">
              <a:buClr>
                <a:srgbClr val="000000"/>
              </a:buClr>
            </a:pPr>
            <a:fld id="{00000000-1234-1234-1234-123412341234}" type="slidenum">
              <a:rPr lang="en" kern="0">
                <a:solidFill>
                  <a:srgbClr val="FFFFFF"/>
                </a:solidFill>
              </a:rPr>
              <a:pPr defTabSz="1219170">
                <a:buClr>
                  <a:srgbClr val="000000"/>
                </a:buClr>
              </a:pPr>
              <a:t>3</a:t>
            </a:fld>
            <a:endParaRPr kern="0">
              <a:solidFill>
                <a:srgbClr val="FFFFFF"/>
              </a:solidFill>
            </a:endParaRPr>
          </a:p>
        </p:txBody>
      </p:sp>
      <p:grpSp>
        <p:nvGrpSpPr>
          <p:cNvPr id="239" name="Google Shape;239;p16"/>
          <p:cNvGrpSpPr/>
          <p:nvPr/>
        </p:nvGrpSpPr>
        <p:grpSpPr>
          <a:xfrm>
            <a:off x="376289" y="787892"/>
            <a:ext cx="492673" cy="492673"/>
            <a:chOff x="2594050" y="1631825"/>
            <a:chExt cx="439625" cy="439625"/>
          </a:xfrm>
        </p:grpSpPr>
        <p:sp>
          <p:nvSpPr>
            <p:cNvPr id="240" name="Google Shape;240;p16"/>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1" name="Google Shape;241;p16"/>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2" name="Google Shape;242;p16"/>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3" name="Google Shape;243;p16"/>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1783683" cy="6863417"/>
          </a:xfrm>
          <a:prstGeom prst="rect">
            <a:avLst/>
          </a:prstGeom>
        </p:spPr>
        <p:txBody>
          <a:bodyPr wrap="square">
            <a:spAutoFit/>
          </a:bodyPr>
          <a:lstStyle/>
          <a:p>
            <a:r>
              <a:rPr lang="en-US" sz="2200" b="1" u="sng" dirty="0">
                <a:solidFill>
                  <a:srgbClr val="000000"/>
                </a:solidFill>
                <a:latin typeface="Calibri" panose="020F0502020204030204" pitchFamily="34" charset="0"/>
              </a:rPr>
              <a:t>Direct Address Mode: </a:t>
            </a:r>
            <a:endParaRPr lang="en-US" sz="2200" u="sng"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this mode the effective address is equal to the address part of the instruction.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The operand resides in memory and its address is given directly by the address field of the instruction.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a branch-type instruction the address field specifies the actual branch address. </a:t>
            </a:r>
          </a:p>
          <a:p>
            <a:endParaRPr lang="en-US" sz="2200" dirty="0">
              <a:solidFill>
                <a:srgbClr val="000000"/>
              </a:solidFill>
              <a:latin typeface="Calibri" panose="020F0502020204030204" pitchFamily="34" charset="0"/>
            </a:endParaRPr>
          </a:p>
          <a:p>
            <a:r>
              <a:rPr lang="en-US" sz="2200" b="1" u="sng" dirty="0">
                <a:solidFill>
                  <a:srgbClr val="000000"/>
                </a:solidFill>
                <a:latin typeface="Calibri" panose="020F0502020204030204" pitchFamily="34" charset="0"/>
              </a:rPr>
              <a:t>Indirect Address Mode: </a:t>
            </a:r>
            <a:endParaRPr lang="en-US" sz="2200" u="sng"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this mode the address field of the instruction gives the address where the effective address is stored in memory.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Control fetches the instruction from memory and uses its address part to access memory again to read the effective address. </a:t>
            </a:r>
          </a:p>
          <a:p>
            <a:endParaRPr lang="en-US" sz="2200"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A few addressing modes require that the address field of the instruction be added to the content of a specific register in the CPU.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The effective address in these modes is obtained from the following computation: </a:t>
            </a:r>
          </a:p>
          <a:p>
            <a:endParaRPr lang="en-US" sz="2200" dirty="0">
              <a:solidFill>
                <a:srgbClr val="000000"/>
              </a:solidFill>
              <a:latin typeface="Calibri" panose="020F0502020204030204" pitchFamily="34" charset="0"/>
            </a:endParaRPr>
          </a:p>
          <a:p>
            <a:r>
              <a:rPr lang="en-US" sz="2200" dirty="0">
                <a:solidFill>
                  <a:srgbClr val="000000"/>
                </a:solidFill>
                <a:latin typeface="Calibri" panose="020F0502020204030204" pitchFamily="34" charset="0"/>
              </a:rPr>
              <a:t>Effective address =address part of instruction + content of CPU register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The CPU register used in the computation may be the program counter, an index register, or a base register.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We have a different addressing mode which is used for a different application. </a:t>
            </a:r>
          </a:p>
        </p:txBody>
      </p:sp>
    </p:spTree>
    <p:extLst>
      <p:ext uri="{BB962C8B-B14F-4D97-AF65-F5344CB8AC3E}">
        <p14:creationId xmlns:p14="http://schemas.microsoft.com/office/powerpoint/2010/main" val="8443572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6264" y="285995"/>
            <a:ext cx="11826816" cy="4832092"/>
          </a:xfrm>
          <a:prstGeom prst="rect">
            <a:avLst/>
          </a:prstGeom>
        </p:spPr>
        <p:txBody>
          <a:bodyPr wrap="square">
            <a:spAutoFit/>
          </a:bodyPr>
          <a:lstStyle/>
          <a:p>
            <a:r>
              <a:rPr lang="en-US" sz="2200" b="1" u="sng" dirty="0">
                <a:solidFill>
                  <a:srgbClr val="000000"/>
                </a:solidFill>
                <a:latin typeface="Calibri" panose="020F0502020204030204" pitchFamily="34" charset="0"/>
              </a:rPr>
              <a:t>Relative Address Mode</a:t>
            </a:r>
            <a:r>
              <a:rPr lang="en-US" sz="2200" u="sng" dirty="0">
                <a:solidFill>
                  <a:srgbClr val="000000"/>
                </a:solidFill>
                <a:latin typeface="Calibri" panose="020F0502020204030204" pitchFamily="34" charset="0"/>
              </a:rPr>
              <a:t>: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this mode the content of the program counter is added to the address part of the instruction in order to obtain the effective address. </a:t>
            </a:r>
          </a:p>
          <a:p>
            <a:endParaRPr lang="en-US" sz="2200" dirty="0">
              <a:solidFill>
                <a:srgbClr val="000000"/>
              </a:solidFill>
              <a:latin typeface="Calibri" panose="020F0502020204030204" pitchFamily="34" charset="0"/>
            </a:endParaRPr>
          </a:p>
          <a:p>
            <a:r>
              <a:rPr lang="en-US" sz="2200" b="1" u="sng" dirty="0">
                <a:solidFill>
                  <a:srgbClr val="000000"/>
                </a:solidFill>
                <a:latin typeface="Calibri" panose="020F0502020204030204" pitchFamily="34" charset="0"/>
              </a:rPr>
              <a:t>Indexed Addressing Mode: </a:t>
            </a:r>
            <a:endParaRPr lang="en-US" sz="2200" u="sng"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this mode the content of an index register is added to the address part of the instruction to obtain the effective address.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An index register is a special CPU register that contains an index value. </a:t>
            </a:r>
          </a:p>
          <a:p>
            <a:endParaRPr lang="en-US" sz="2200" dirty="0">
              <a:solidFill>
                <a:srgbClr val="000000"/>
              </a:solidFill>
              <a:latin typeface="Calibri" panose="020F0502020204030204" pitchFamily="34" charset="0"/>
            </a:endParaRPr>
          </a:p>
          <a:p>
            <a:r>
              <a:rPr lang="en-US" sz="2200" b="1" u="sng" dirty="0">
                <a:solidFill>
                  <a:srgbClr val="000000"/>
                </a:solidFill>
                <a:latin typeface="Calibri" panose="020F0502020204030204" pitchFamily="34" charset="0"/>
              </a:rPr>
              <a:t>Base Register Addressing Mode: </a:t>
            </a:r>
            <a:endParaRPr lang="en-US" sz="2200" u="sng" dirty="0">
              <a:solidFill>
                <a:srgbClr val="000000"/>
              </a:solidFill>
              <a:latin typeface="Calibri" panose="020F0502020204030204" pitchFamily="34" charset="0"/>
            </a:endParaRP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In this mode the content of a base register is added to the address part of the instruction to obtain the effective address. </a:t>
            </a:r>
          </a:p>
          <a:p>
            <a:r>
              <a:rPr lang="en-US" sz="2200" dirty="0">
                <a:solidFill>
                  <a:srgbClr val="000000"/>
                </a:solidFill>
                <a:latin typeface="Wingdings" panose="05000000000000000000" pitchFamily="2" charset="2"/>
              </a:rPr>
              <a:t> </a:t>
            </a:r>
            <a:r>
              <a:rPr lang="en-US" sz="2200" dirty="0">
                <a:solidFill>
                  <a:srgbClr val="000000"/>
                </a:solidFill>
                <a:latin typeface="Calibri" panose="020F0502020204030204" pitchFamily="34" charset="0"/>
              </a:rPr>
              <a:t>This is similar to the indexed addressing mode except that the register is now called a base register instead of an index register. </a:t>
            </a:r>
          </a:p>
        </p:txBody>
      </p:sp>
    </p:spTree>
    <p:extLst>
      <p:ext uri="{BB962C8B-B14F-4D97-AF65-F5344CB8AC3E}">
        <p14:creationId xmlns:p14="http://schemas.microsoft.com/office/powerpoint/2010/main" val="1059398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xmlns="" id="{10B556F5-D225-4BF2-BBC0-B981975895B2}"/>
              </a:ext>
            </a:extLst>
          </p:cNvPr>
          <p:cNvSpPr>
            <a:spLocks noGrp="1" noChangeArrowheads="1"/>
          </p:cNvSpPr>
          <p:nvPr>
            <p:ph type="title"/>
          </p:nvPr>
        </p:nvSpPr>
        <p:spPr>
          <a:xfrm>
            <a:off x="662986" y="159732"/>
            <a:ext cx="7385050" cy="528638"/>
          </a:xfrm>
          <a:noFill/>
          <a:ln/>
        </p:spPr>
        <p:txBody>
          <a:bodyPr anchor="ctr"/>
          <a:lstStyle/>
          <a:p>
            <a:r>
              <a:rPr lang="en-US" altLang="ko-KR" sz="2800" b="1" dirty="0">
                <a:latin typeface="+mn-lt"/>
              </a:rPr>
              <a:t>DATA  TRANSFER  INSTRUCTIONS</a:t>
            </a:r>
          </a:p>
        </p:txBody>
      </p:sp>
      <p:sp>
        <p:nvSpPr>
          <p:cNvPr id="20485" name="Rectangle 5">
            <a:extLst>
              <a:ext uri="{FF2B5EF4-FFF2-40B4-BE49-F238E27FC236}">
                <a16:creationId xmlns:a16="http://schemas.microsoft.com/office/drawing/2014/main" xmlns="" id="{D512F7AE-C9BD-46D2-A32D-64C1B94F9882}"/>
              </a:ext>
            </a:extLst>
          </p:cNvPr>
          <p:cNvSpPr>
            <a:spLocks noChangeArrowheads="1"/>
          </p:cNvSpPr>
          <p:nvPr/>
        </p:nvSpPr>
        <p:spPr bwMode="auto">
          <a:xfrm>
            <a:off x="506747" y="920918"/>
            <a:ext cx="4399089" cy="3590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buFontTx/>
              <a:buChar char="•"/>
            </a:pPr>
            <a:r>
              <a:rPr lang="en-US" altLang="ko-KR" sz="2000" b="1" dirty="0">
                <a:latin typeface="Arial" panose="020B0604020202020204" pitchFamily="34" charset="0"/>
              </a:rPr>
              <a:t> Typical Data Transfer Instructions</a:t>
            </a:r>
          </a:p>
        </p:txBody>
      </p:sp>
      <p:grpSp>
        <p:nvGrpSpPr>
          <p:cNvPr id="4" name="Group 3">
            <a:extLst>
              <a:ext uri="{FF2B5EF4-FFF2-40B4-BE49-F238E27FC236}">
                <a16:creationId xmlns:a16="http://schemas.microsoft.com/office/drawing/2014/main" xmlns="" id="{35DB15AF-DA4A-426D-A0C8-3D54DD8572FE}"/>
              </a:ext>
            </a:extLst>
          </p:cNvPr>
          <p:cNvGrpSpPr/>
          <p:nvPr/>
        </p:nvGrpSpPr>
        <p:grpSpPr>
          <a:xfrm>
            <a:off x="6464801" y="751390"/>
            <a:ext cx="3408364" cy="2174875"/>
            <a:chOff x="8069012" y="895769"/>
            <a:chExt cx="3408364" cy="2174875"/>
          </a:xfrm>
        </p:grpSpPr>
        <p:grpSp>
          <p:nvGrpSpPr>
            <p:cNvPr id="3" name="Group 2">
              <a:extLst>
                <a:ext uri="{FF2B5EF4-FFF2-40B4-BE49-F238E27FC236}">
                  <a16:creationId xmlns:a16="http://schemas.microsoft.com/office/drawing/2014/main" xmlns="" id="{2895349C-0503-4600-A1C6-47E5E6C29259}"/>
                </a:ext>
              </a:extLst>
            </p:cNvPr>
            <p:cNvGrpSpPr/>
            <p:nvPr/>
          </p:nvGrpSpPr>
          <p:grpSpPr>
            <a:xfrm>
              <a:off x="8070601" y="895769"/>
              <a:ext cx="3406775" cy="2174875"/>
              <a:chOff x="3979864" y="1312863"/>
              <a:chExt cx="3406775" cy="2174875"/>
            </a:xfrm>
          </p:grpSpPr>
          <p:sp>
            <p:nvSpPr>
              <p:cNvPr id="20483" name="Rectangle 3">
                <a:extLst>
                  <a:ext uri="{FF2B5EF4-FFF2-40B4-BE49-F238E27FC236}">
                    <a16:creationId xmlns:a16="http://schemas.microsoft.com/office/drawing/2014/main" xmlns="" id="{9C05BAE7-776A-4426-AD92-AB08F6089653}"/>
                  </a:ext>
                </a:extLst>
              </p:cNvPr>
              <p:cNvSpPr>
                <a:spLocks noChangeArrowheads="1"/>
              </p:cNvSpPr>
              <p:nvPr/>
            </p:nvSpPr>
            <p:spPr bwMode="auto">
              <a:xfrm>
                <a:off x="4081464" y="1633538"/>
                <a:ext cx="3305175" cy="18542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3500" tIns="25400" rIns="63500" bIns="25400">
                <a:spAutoFit/>
              </a:bodyPr>
              <a:lstStyle>
                <a:lvl1pPr algn="l" defTabSz="152400" latinLnBrk="1">
                  <a:tabLst>
                    <a:tab pos="1155700" algn="l"/>
                  </a:tabLst>
                  <a:defRPr kumimoji="1" sz="2400">
                    <a:solidFill>
                      <a:schemeClr val="tx1"/>
                    </a:solidFill>
                    <a:latin typeface="Times New Roman" panose="02020603050405020304" pitchFamily="18" charset="0"/>
                    <a:ea typeface="굴림" panose="020B0600000101010101" pitchFamily="34" charset="-127"/>
                  </a:defRPr>
                </a:lvl1pPr>
                <a:lvl2pPr marL="952500" indent="-381000" algn="l" defTabSz="152400" latinLnBrk="1">
                  <a:tabLst>
                    <a:tab pos="1155700" algn="l"/>
                  </a:tabLst>
                  <a:defRPr kumimoji="1" sz="2400">
                    <a:solidFill>
                      <a:schemeClr val="tx1"/>
                    </a:solidFill>
                    <a:latin typeface="Times New Roman" panose="02020603050405020304" pitchFamily="18" charset="0"/>
                    <a:ea typeface="굴림" panose="020B0600000101010101" pitchFamily="34" charset="-127"/>
                  </a:defRPr>
                </a:lvl2pPr>
                <a:lvl3pPr marL="1524000" indent="-381000" algn="l" defTabSz="152400" latinLnBrk="1">
                  <a:tabLst>
                    <a:tab pos="1155700" algn="l"/>
                  </a:tabLst>
                  <a:defRPr kumimoji="1" sz="2400">
                    <a:solidFill>
                      <a:schemeClr val="tx1"/>
                    </a:solidFill>
                    <a:latin typeface="Times New Roman" panose="02020603050405020304" pitchFamily="18" charset="0"/>
                    <a:ea typeface="굴림" panose="020B0600000101010101" pitchFamily="34" charset="-127"/>
                  </a:defRPr>
                </a:lvl3pPr>
                <a:lvl4pPr marL="2095500" indent="-381000" algn="l" defTabSz="152400" latinLnBrk="1">
                  <a:tabLst>
                    <a:tab pos="1155700" algn="l"/>
                  </a:tabLst>
                  <a:defRPr kumimoji="1" sz="2400">
                    <a:solidFill>
                      <a:schemeClr val="tx1"/>
                    </a:solidFill>
                    <a:latin typeface="Times New Roman" panose="02020603050405020304" pitchFamily="18" charset="0"/>
                    <a:ea typeface="굴림" panose="020B0600000101010101" pitchFamily="34" charset="-127"/>
                  </a:defRPr>
                </a:lvl4pPr>
                <a:lvl5pPr marL="2667000" indent="-381000" algn="l" defTabSz="152400" latinLnBrk="1">
                  <a:tabLst>
                    <a:tab pos="1155700" algn="l"/>
                  </a:tabLst>
                  <a:defRPr kumimoji="1" sz="2400">
                    <a:solidFill>
                      <a:schemeClr val="tx1"/>
                    </a:solidFill>
                    <a:latin typeface="Times New Roman" panose="02020603050405020304" pitchFamily="18" charset="0"/>
                    <a:ea typeface="굴림" panose="020B0600000101010101" pitchFamily="34" charset="-127"/>
                  </a:defRPr>
                </a:lvl5pPr>
                <a:lvl6pPr marL="3124200" indent="-381000" defTabSz="152400" fontAlgn="base" latinLnBrk="1">
                  <a:spcBef>
                    <a:spcPct val="0"/>
                  </a:spcBef>
                  <a:spcAft>
                    <a:spcPct val="0"/>
                  </a:spcAft>
                  <a:tabLst>
                    <a:tab pos="1155700" algn="l"/>
                  </a:tabLst>
                  <a:defRPr kumimoji="1" sz="2400">
                    <a:solidFill>
                      <a:schemeClr val="tx1"/>
                    </a:solidFill>
                    <a:latin typeface="Times New Roman" panose="02020603050405020304" pitchFamily="18" charset="0"/>
                    <a:ea typeface="굴림" panose="020B0600000101010101" pitchFamily="34" charset="-127"/>
                  </a:defRPr>
                </a:lvl6pPr>
                <a:lvl7pPr marL="3581400" indent="-381000" defTabSz="152400" fontAlgn="base" latinLnBrk="1">
                  <a:spcBef>
                    <a:spcPct val="0"/>
                  </a:spcBef>
                  <a:spcAft>
                    <a:spcPct val="0"/>
                  </a:spcAft>
                  <a:tabLst>
                    <a:tab pos="1155700" algn="l"/>
                  </a:tabLst>
                  <a:defRPr kumimoji="1" sz="2400">
                    <a:solidFill>
                      <a:schemeClr val="tx1"/>
                    </a:solidFill>
                    <a:latin typeface="Times New Roman" panose="02020603050405020304" pitchFamily="18" charset="0"/>
                    <a:ea typeface="굴림" panose="020B0600000101010101" pitchFamily="34" charset="-127"/>
                  </a:defRPr>
                </a:lvl7pPr>
                <a:lvl8pPr marL="4038600" indent="-381000" defTabSz="152400" fontAlgn="base" latinLnBrk="1">
                  <a:spcBef>
                    <a:spcPct val="0"/>
                  </a:spcBef>
                  <a:spcAft>
                    <a:spcPct val="0"/>
                  </a:spcAft>
                  <a:tabLst>
                    <a:tab pos="1155700" algn="l"/>
                  </a:tabLst>
                  <a:defRPr kumimoji="1" sz="2400">
                    <a:solidFill>
                      <a:schemeClr val="tx1"/>
                    </a:solidFill>
                    <a:latin typeface="Times New Roman" panose="02020603050405020304" pitchFamily="18" charset="0"/>
                    <a:ea typeface="굴림" panose="020B0600000101010101" pitchFamily="34" charset="-127"/>
                  </a:defRPr>
                </a:lvl8pPr>
                <a:lvl9pPr marL="4495800" indent="-381000" defTabSz="152400" fontAlgn="base" latinLnBrk="1">
                  <a:spcBef>
                    <a:spcPct val="0"/>
                  </a:spcBef>
                  <a:spcAft>
                    <a:spcPct val="0"/>
                  </a:spcAft>
                  <a:tabLst>
                    <a:tab pos="1155700" algn="l"/>
                  </a:tabLs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82000"/>
                  </a:lnSpc>
                </a:pPr>
                <a:r>
                  <a:rPr lang="en-US" altLang="ko-KR" sz="1800" dirty="0">
                    <a:latin typeface="Arial" panose="020B0604020202020204" pitchFamily="34" charset="0"/>
                  </a:rPr>
                  <a:t>Load	      LD</a:t>
                </a:r>
              </a:p>
              <a:p>
                <a:pPr latinLnBrk="0">
                  <a:lnSpc>
                    <a:spcPct val="82000"/>
                  </a:lnSpc>
                </a:pPr>
                <a:r>
                  <a:rPr lang="en-US" altLang="ko-KR" sz="1800" dirty="0">
                    <a:latin typeface="Arial" panose="020B0604020202020204" pitchFamily="34" charset="0"/>
                  </a:rPr>
                  <a:t>Store  	      ST</a:t>
                </a:r>
              </a:p>
              <a:p>
                <a:pPr latinLnBrk="0">
                  <a:lnSpc>
                    <a:spcPct val="82000"/>
                  </a:lnSpc>
                </a:pPr>
                <a:r>
                  <a:rPr lang="en-US" altLang="ko-KR" sz="1800" dirty="0">
                    <a:latin typeface="Arial" panose="020B0604020202020204" pitchFamily="34" charset="0"/>
                  </a:rPr>
                  <a:t>Move	      MOV</a:t>
                </a:r>
              </a:p>
              <a:p>
                <a:pPr latinLnBrk="0">
                  <a:lnSpc>
                    <a:spcPct val="82000"/>
                  </a:lnSpc>
                </a:pPr>
                <a:r>
                  <a:rPr lang="en-US" altLang="ko-KR" sz="1800" dirty="0">
                    <a:latin typeface="Arial" panose="020B0604020202020204" pitchFamily="34" charset="0"/>
                  </a:rPr>
                  <a:t>Exchange	      XCH</a:t>
                </a:r>
              </a:p>
              <a:p>
                <a:pPr latinLnBrk="0">
                  <a:lnSpc>
                    <a:spcPct val="82000"/>
                  </a:lnSpc>
                </a:pPr>
                <a:r>
                  <a:rPr lang="en-US" altLang="ko-KR" sz="1800" dirty="0">
                    <a:latin typeface="Arial" panose="020B0604020202020204" pitchFamily="34" charset="0"/>
                  </a:rPr>
                  <a:t>Input	      IN</a:t>
                </a:r>
              </a:p>
              <a:p>
                <a:pPr latinLnBrk="0">
                  <a:lnSpc>
                    <a:spcPct val="82000"/>
                  </a:lnSpc>
                </a:pPr>
                <a:r>
                  <a:rPr lang="en-US" altLang="ko-KR" sz="1800" dirty="0">
                    <a:latin typeface="Arial" panose="020B0604020202020204" pitchFamily="34" charset="0"/>
                  </a:rPr>
                  <a:t>Output	      OUT</a:t>
                </a:r>
              </a:p>
              <a:p>
                <a:pPr latinLnBrk="0">
                  <a:lnSpc>
                    <a:spcPct val="82000"/>
                  </a:lnSpc>
                </a:pPr>
                <a:r>
                  <a:rPr lang="en-US" altLang="ko-KR" sz="1800" dirty="0">
                    <a:latin typeface="Arial" panose="020B0604020202020204" pitchFamily="34" charset="0"/>
                  </a:rPr>
                  <a:t>Push	      PUSH</a:t>
                </a:r>
              </a:p>
              <a:p>
                <a:pPr latinLnBrk="0">
                  <a:lnSpc>
                    <a:spcPct val="82000"/>
                  </a:lnSpc>
                </a:pPr>
                <a:r>
                  <a:rPr lang="en-US" altLang="ko-KR" sz="1800" dirty="0">
                    <a:latin typeface="Arial" panose="020B0604020202020204" pitchFamily="34" charset="0"/>
                  </a:rPr>
                  <a:t>Pop	      POP</a:t>
                </a:r>
              </a:p>
            </p:txBody>
          </p:sp>
          <p:sp>
            <p:nvSpPr>
              <p:cNvPr id="20484" name="Rectangle 4">
                <a:extLst>
                  <a:ext uri="{FF2B5EF4-FFF2-40B4-BE49-F238E27FC236}">
                    <a16:creationId xmlns:a16="http://schemas.microsoft.com/office/drawing/2014/main" xmlns="" id="{FFC1B186-A68C-479C-9E80-56120978695E}"/>
                  </a:ext>
                </a:extLst>
              </p:cNvPr>
              <p:cNvSpPr>
                <a:spLocks noChangeArrowheads="1"/>
              </p:cNvSpPr>
              <p:nvPr/>
            </p:nvSpPr>
            <p:spPr bwMode="auto">
              <a:xfrm>
                <a:off x="4132264" y="1322389"/>
                <a:ext cx="2641749" cy="32829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dirty="0">
                    <a:solidFill>
                      <a:srgbClr val="FF0000"/>
                    </a:solidFill>
                    <a:latin typeface="Arial" panose="020B0604020202020204" pitchFamily="34" charset="0"/>
                  </a:rPr>
                  <a:t>Name</a:t>
                </a:r>
                <a:r>
                  <a:rPr lang="en-US" altLang="ko-KR" sz="1800" dirty="0">
                    <a:latin typeface="Arial" panose="020B0604020202020204" pitchFamily="34" charset="0"/>
                  </a:rPr>
                  <a:t>             </a:t>
                </a:r>
                <a:r>
                  <a:rPr lang="en-US" altLang="ko-KR" sz="1800" dirty="0">
                    <a:solidFill>
                      <a:schemeClr val="tx2"/>
                    </a:solidFill>
                    <a:latin typeface="Arial" panose="020B0604020202020204" pitchFamily="34" charset="0"/>
                  </a:rPr>
                  <a:t>Mnemonic</a:t>
                </a:r>
              </a:p>
            </p:txBody>
          </p:sp>
          <p:sp>
            <p:nvSpPr>
              <p:cNvPr id="20487" name="Rectangle 7">
                <a:extLst>
                  <a:ext uri="{FF2B5EF4-FFF2-40B4-BE49-F238E27FC236}">
                    <a16:creationId xmlns:a16="http://schemas.microsoft.com/office/drawing/2014/main" xmlns="" id="{94704B7D-FE50-4363-BEB7-5503CC1ADD1D}"/>
                  </a:ext>
                </a:extLst>
              </p:cNvPr>
              <p:cNvSpPr>
                <a:spLocks noChangeArrowheads="1"/>
              </p:cNvSpPr>
              <p:nvPr/>
            </p:nvSpPr>
            <p:spPr bwMode="auto">
              <a:xfrm>
                <a:off x="3979864" y="1312863"/>
                <a:ext cx="2924175" cy="2163762"/>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0488" name="Line 8">
              <a:extLst>
                <a:ext uri="{FF2B5EF4-FFF2-40B4-BE49-F238E27FC236}">
                  <a16:creationId xmlns:a16="http://schemas.microsoft.com/office/drawing/2014/main" xmlns="" id="{D3B18763-48FC-435D-9363-C8D1D7DE8757}"/>
                </a:ext>
              </a:extLst>
            </p:cNvPr>
            <p:cNvSpPr>
              <a:spLocks noChangeShapeType="1"/>
            </p:cNvSpPr>
            <p:nvPr/>
          </p:nvSpPr>
          <p:spPr bwMode="auto">
            <a:xfrm flipV="1">
              <a:off x="8069012" y="1178560"/>
              <a:ext cx="2934268" cy="773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2" name="Group 1">
            <a:extLst>
              <a:ext uri="{FF2B5EF4-FFF2-40B4-BE49-F238E27FC236}">
                <a16:creationId xmlns:a16="http://schemas.microsoft.com/office/drawing/2014/main" xmlns="" id="{42563935-E5C3-4835-9E29-7045D2A30CC6}"/>
              </a:ext>
            </a:extLst>
          </p:cNvPr>
          <p:cNvGrpSpPr/>
          <p:nvPr/>
        </p:nvGrpSpPr>
        <p:grpSpPr>
          <a:xfrm>
            <a:off x="2383423" y="4192671"/>
            <a:ext cx="5454650" cy="2382838"/>
            <a:chOff x="3394076" y="4032250"/>
            <a:chExt cx="5454650" cy="2382838"/>
          </a:xfrm>
        </p:grpSpPr>
        <p:sp>
          <p:nvSpPr>
            <p:cNvPr id="20486" name="Rectangle 6">
              <a:extLst>
                <a:ext uri="{FF2B5EF4-FFF2-40B4-BE49-F238E27FC236}">
                  <a16:creationId xmlns:a16="http://schemas.microsoft.com/office/drawing/2014/main" xmlns="" id="{1747CD0C-EE62-47B5-8C23-4AE876A5A73B}"/>
                </a:ext>
              </a:extLst>
            </p:cNvPr>
            <p:cNvSpPr>
              <a:spLocks noChangeArrowheads="1"/>
            </p:cNvSpPr>
            <p:nvPr/>
          </p:nvSpPr>
          <p:spPr bwMode="auto">
            <a:xfrm>
              <a:off x="3457576" y="4430714"/>
              <a:ext cx="5364163" cy="19516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3500" tIns="25400" rIns="63500" bIns="25400">
              <a:spAutoFit/>
            </a:bodyPr>
            <a:lstStyle>
              <a:lvl1pPr algn="l" defTabSz="152400" latinLnBrk="1">
                <a:tabLst>
                  <a:tab pos="1917700" algn="l"/>
                  <a:tab pos="3048000" algn="l"/>
                </a:tabLst>
                <a:defRPr kumimoji="1" sz="2400">
                  <a:solidFill>
                    <a:schemeClr val="tx1"/>
                  </a:solidFill>
                  <a:latin typeface="Times New Roman" panose="02020603050405020304" pitchFamily="18" charset="0"/>
                  <a:ea typeface="굴림" panose="020B0600000101010101" pitchFamily="34" charset="-127"/>
                </a:defRPr>
              </a:lvl1pPr>
              <a:lvl2pPr marL="952500" indent="-381000" algn="l" defTabSz="152400" latinLnBrk="1">
                <a:tabLst>
                  <a:tab pos="1917700" algn="l"/>
                  <a:tab pos="3048000" algn="l"/>
                </a:tabLst>
                <a:defRPr kumimoji="1" sz="2400">
                  <a:solidFill>
                    <a:schemeClr val="tx1"/>
                  </a:solidFill>
                  <a:latin typeface="Times New Roman" panose="02020603050405020304" pitchFamily="18" charset="0"/>
                  <a:ea typeface="굴림" panose="020B0600000101010101" pitchFamily="34" charset="-127"/>
                </a:defRPr>
              </a:lvl2pPr>
              <a:lvl3pPr marL="1524000" indent="-381000" algn="l" defTabSz="152400" latinLnBrk="1">
                <a:tabLst>
                  <a:tab pos="1917700" algn="l"/>
                  <a:tab pos="3048000" algn="l"/>
                </a:tabLst>
                <a:defRPr kumimoji="1" sz="2400">
                  <a:solidFill>
                    <a:schemeClr val="tx1"/>
                  </a:solidFill>
                  <a:latin typeface="Times New Roman" panose="02020603050405020304" pitchFamily="18" charset="0"/>
                  <a:ea typeface="굴림" panose="020B0600000101010101" pitchFamily="34" charset="-127"/>
                </a:defRPr>
              </a:lvl3pPr>
              <a:lvl4pPr marL="2095500" indent="-381000" algn="l" defTabSz="152400" latinLnBrk="1">
                <a:tabLst>
                  <a:tab pos="1917700" algn="l"/>
                  <a:tab pos="3048000" algn="l"/>
                </a:tabLst>
                <a:defRPr kumimoji="1" sz="2400">
                  <a:solidFill>
                    <a:schemeClr val="tx1"/>
                  </a:solidFill>
                  <a:latin typeface="Times New Roman" panose="02020603050405020304" pitchFamily="18" charset="0"/>
                  <a:ea typeface="굴림" panose="020B0600000101010101" pitchFamily="34" charset="-127"/>
                </a:defRPr>
              </a:lvl4pPr>
              <a:lvl5pPr marL="2667000" indent="-381000" algn="l" defTabSz="152400" latinLnBrk="1">
                <a:tabLst>
                  <a:tab pos="1917700" algn="l"/>
                  <a:tab pos="3048000" algn="l"/>
                </a:tabLst>
                <a:defRPr kumimoji="1" sz="2400">
                  <a:solidFill>
                    <a:schemeClr val="tx1"/>
                  </a:solidFill>
                  <a:latin typeface="Times New Roman" panose="02020603050405020304" pitchFamily="18" charset="0"/>
                  <a:ea typeface="굴림" panose="020B0600000101010101" pitchFamily="34" charset="-127"/>
                </a:defRPr>
              </a:lvl5pPr>
              <a:lvl6pPr marL="3124200" indent="-381000" defTabSz="152400" fontAlgn="base" latinLnBrk="1">
                <a:spcBef>
                  <a:spcPct val="0"/>
                </a:spcBef>
                <a:spcAft>
                  <a:spcPct val="0"/>
                </a:spcAft>
                <a:tabLst>
                  <a:tab pos="1917700" algn="l"/>
                  <a:tab pos="3048000" algn="l"/>
                </a:tabLst>
                <a:defRPr kumimoji="1" sz="2400">
                  <a:solidFill>
                    <a:schemeClr val="tx1"/>
                  </a:solidFill>
                  <a:latin typeface="Times New Roman" panose="02020603050405020304" pitchFamily="18" charset="0"/>
                  <a:ea typeface="굴림" panose="020B0600000101010101" pitchFamily="34" charset="-127"/>
                </a:defRPr>
              </a:lvl6pPr>
              <a:lvl7pPr marL="3581400" indent="-381000" defTabSz="152400" fontAlgn="base" latinLnBrk="1">
                <a:spcBef>
                  <a:spcPct val="0"/>
                </a:spcBef>
                <a:spcAft>
                  <a:spcPct val="0"/>
                </a:spcAft>
                <a:tabLst>
                  <a:tab pos="1917700" algn="l"/>
                  <a:tab pos="3048000" algn="l"/>
                </a:tabLst>
                <a:defRPr kumimoji="1" sz="2400">
                  <a:solidFill>
                    <a:schemeClr val="tx1"/>
                  </a:solidFill>
                  <a:latin typeface="Times New Roman" panose="02020603050405020304" pitchFamily="18" charset="0"/>
                  <a:ea typeface="굴림" panose="020B0600000101010101" pitchFamily="34" charset="-127"/>
                </a:defRPr>
              </a:lvl7pPr>
              <a:lvl8pPr marL="4038600" indent="-381000" defTabSz="152400" fontAlgn="base" latinLnBrk="1">
                <a:spcBef>
                  <a:spcPct val="0"/>
                </a:spcBef>
                <a:spcAft>
                  <a:spcPct val="0"/>
                </a:spcAft>
                <a:tabLst>
                  <a:tab pos="1917700" algn="l"/>
                  <a:tab pos="3048000" algn="l"/>
                </a:tabLst>
                <a:defRPr kumimoji="1" sz="2400">
                  <a:solidFill>
                    <a:schemeClr val="tx1"/>
                  </a:solidFill>
                  <a:latin typeface="Times New Roman" panose="02020603050405020304" pitchFamily="18" charset="0"/>
                  <a:ea typeface="굴림" panose="020B0600000101010101" pitchFamily="34" charset="-127"/>
                </a:defRPr>
              </a:lvl8pPr>
              <a:lvl9pPr marL="4495800" indent="-381000" defTabSz="152400" fontAlgn="base" latinLnBrk="1">
                <a:spcBef>
                  <a:spcPct val="0"/>
                </a:spcBef>
                <a:spcAft>
                  <a:spcPct val="0"/>
                </a:spcAft>
                <a:tabLst>
                  <a:tab pos="1917700" algn="l"/>
                  <a:tab pos="3048000" algn="l"/>
                </a:tabLs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98000"/>
                </a:lnSpc>
              </a:pPr>
              <a:r>
                <a:rPr lang="en-US" altLang="ko-KR" sz="1400" dirty="0">
                  <a:latin typeface="Arial" panose="020B0604020202020204" pitchFamily="34" charset="0"/>
                </a:rPr>
                <a:t>Direct address	LD  ADR	AC </a:t>
              </a:r>
              <a:r>
                <a:rPr lang="en-US" altLang="ko-KR" sz="1400" dirty="0">
                  <a:latin typeface="Symbol" panose="05050102010706020507" pitchFamily="18" charset="2"/>
                </a:rPr>
                <a:t></a:t>
              </a:r>
              <a:r>
                <a:rPr lang="en-US" altLang="ko-KR" sz="1400" dirty="0">
                  <a:latin typeface="Arial" panose="020B0604020202020204" pitchFamily="34" charset="0"/>
                </a:rPr>
                <a:t>M[ADR]</a:t>
              </a:r>
            </a:p>
            <a:p>
              <a:pPr latinLnBrk="0">
                <a:lnSpc>
                  <a:spcPct val="98000"/>
                </a:lnSpc>
              </a:pPr>
              <a:r>
                <a:rPr lang="en-US" altLang="ko-KR" sz="1400" dirty="0">
                  <a:latin typeface="Arial" panose="020B0604020202020204" pitchFamily="34" charset="0"/>
                </a:rPr>
                <a:t>Indirect address	LD  @ADR	AC </a:t>
              </a:r>
              <a:r>
                <a:rPr lang="en-US" altLang="ko-KR" sz="1400" dirty="0">
                  <a:latin typeface="Symbol" panose="05050102010706020507" pitchFamily="18" charset="2"/>
                </a:rPr>
                <a:t></a:t>
              </a:r>
              <a:r>
                <a:rPr lang="en-US" altLang="ko-KR" sz="1400" dirty="0">
                  <a:latin typeface="Arial" panose="020B0604020202020204" pitchFamily="34" charset="0"/>
                </a:rPr>
                <a:t> M[M[ADR]]</a:t>
              </a:r>
            </a:p>
            <a:p>
              <a:pPr latinLnBrk="0">
                <a:lnSpc>
                  <a:spcPct val="98000"/>
                </a:lnSpc>
              </a:pPr>
              <a:r>
                <a:rPr lang="en-US" altLang="ko-KR" sz="1400" dirty="0">
                  <a:latin typeface="Arial" panose="020B0604020202020204" pitchFamily="34" charset="0"/>
                </a:rPr>
                <a:t>Relative address	LD  $ADR	AC </a:t>
              </a:r>
              <a:r>
                <a:rPr lang="en-US" altLang="ko-KR" sz="1400" dirty="0">
                  <a:latin typeface="Symbol" panose="05050102010706020507" pitchFamily="18" charset="2"/>
                </a:rPr>
                <a:t></a:t>
              </a:r>
              <a:r>
                <a:rPr lang="en-US" altLang="ko-KR" sz="1400" dirty="0">
                  <a:latin typeface="Arial" panose="020B0604020202020204" pitchFamily="34" charset="0"/>
                </a:rPr>
                <a:t> M[PC + ADR]</a:t>
              </a:r>
            </a:p>
            <a:p>
              <a:pPr latinLnBrk="0">
                <a:lnSpc>
                  <a:spcPct val="98000"/>
                </a:lnSpc>
              </a:pPr>
              <a:r>
                <a:rPr lang="en-US" altLang="ko-KR" sz="1400" dirty="0">
                  <a:latin typeface="Arial" panose="020B0604020202020204" pitchFamily="34" charset="0"/>
                </a:rPr>
                <a:t>Immediate operand	LD  #NBR	AC </a:t>
              </a:r>
              <a:r>
                <a:rPr lang="en-US" altLang="ko-KR" sz="1400" dirty="0">
                  <a:latin typeface="Symbol" panose="05050102010706020507" pitchFamily="18" charset="2"/>
                </a:rPr>
                <a:t></a:t>
              </a:r>
              <a:r>
                <a:rPr lang="en-US" altLang="ko-KR" sz="1400" dirty="0">
                  <a:latin typeface="Arial" panose="020B0604020202020204" pitchFamily="34" charset="0"/>
                </a:rPr>
                <a:t> NBR</a:t>
              </a:r>
            </a:p>
            <a:p>
              <a:pPr latinLnBrk="0">
                <a:lnSpc>
                  <a:spcPct val="98000"/>
                </a:lnSpc>
              </a:pPr>
              <a:r>
                <a:rPr lang="en-US" altLang="ko-KR" sz="1400" dirty="0">
                  <a:latin typeface="Arial" panose="020B0604020202020204" pitchFamily="34" charset="0"/>
                </a:rPr>
                <a:t>Index addressing	LD  ADR(X)	AC </a:t>
              </a:r>
              <a:r>
                <a:rPr lang="en-US" altLang="ko-KR" sz="1400" dirty="0">
                  <a:latin typeface="Symbol" panose="05050102010706020507" pitchFamily="18" charset="2"/>
                </a:rPr>
                <a:t></a:t>
              </a:r>
              <a:r>
                <a:rPr lang="en-US" altLang="ko-KR" sz="1400" dirty="0">
                  <a:latin typeface="Arial" panose="020B0604020202020204" pitchFamily="34" charset="0"/>
                </a:rPr>
                <a:t> M[ADR + XR]</a:t>
              </a:r>
            </a:p>
            <a:p>
              <a:pPr latinLnBrk="0">
                <a:lnSpc>
                  <a:spcPct val="98000"/>
                </a:lnSpc>
              </a:pPr>
              <a:r>
                <a:rPr lang="en-US" altLang="ko-KR" sz="1400" dirty="0">
                  <a:latin typeface="Arial" panose="020B0604020202020204" pitchFamily="34" charset="0"/>
                </a:rPr>
                <a:t>Register	LD  R1	AC </a:t>
              </a:r>
              <a:r>
                <a:rPr lang="en-US" altLang="ko-KR" sz="1400" dirty="0">
                  <a:latin typeface="Symbol" panose="05050102010706020507" pitchFamily="18" charset="2"/>
                </a:rPr>
                <a:t></a:t>
              </a:r>
              <a:r>
                <a:rPr lang="en-US" altLang="ko-KR" sz="1400" dirty="0">
                  <a:latin typeface="Arial" panose="020B0604020202020204" pitchFamily="34" charset="0"/>
                </a:rPr>
                <a:t> R1</a:t>
              </a:r>
            </a:p>
            <a:p>
              <a:pPr latinLnBrk="0">
                <a:lnSpc>
                  <a:spcPct val="98000"/>
                </a:lnSpc>
              </a:pPr>
              <a:r>
                <a:rPr lang="en-US" altLang="ko-KR" sz="1400" dirty="0">
                  <a:latin typeface="Arial" panose="020B0604020202020204" pitchFamily="34" charset="0"/>
                </a:rPr>
                <a:t>Register indirect	LD  (R1)	AC </a:t>
              </a:r>
              <a:r>
                <a:rPr lang="en-US" altLang="ko-KR" sz="1400" dirty="0">
                  <a:latin typeface="Symbol" panose="05050102010706020507" pitchFamily="18" charset="2"/>
                </a:rPr>
                <a:t></a:t>
              </a:r>
              <a:r>
                <a:rPr lang="en-US" altLang="ko-KR" sz="1400" dirty="0">
                  <a:latin typeface="Arial" panose="020B0604020202020204" pitchFamily="34" charset="0"/>
                </a:rPr>
                <a:t> M[R1]</a:t>
              </a:r>
            </a:p>
            <a:p>
              <a:pPr latinLnBrk="0">
                <a:lnSpc>
                  <a:spcPct val="98000"/>
                </a:lnSpc>
              </a:pPr>
              <a:r>
                <a:rPr lang="en-US" altLang="ko-KR" sz="1400" dirty="0">
                  <a:latin typeface="Arial" panose="020B0604020202020204" pitchFamily="34" charset="0"/>
                </a:rPr>
                <a:t>Autoincrement	LD  (R1)+	AC </a:t>
              </a:r>
              <a:r>
                <a:rPr lang="en-US" altLang="ko-KR" sz="1400" dirty="0">
                  <a:latin typeface="Symbol" panose="05050102010706020507" pitchFamily="18" charset="2"/>
                </a:rPr>
                <a:t></a:t>
              </a:r>
              <a:r>
                <a:rPr lang="en-US" altLang="ko-KR" sz="1400" dirty="0">
                  <a:latin typeface="Arial" panose="020B0604020202020204" pitchFamily="34" charset="0"/>
                </a:rPr>
                <a:t> M[R1], R1 </a:t>
              </a:r>
              <a:r>
                <a:rPr lang="en-US" altLang="ko-KR" sz="1400" dirty="0">
                  <a:latin typeface="Symbol" panose="05050102010706020507" pitchFamily="18" charset="2"/>
                </a:rPr>
                <a:t></a:t>
              </a:r>
              <a:r>
                <a:rPr lang="en-US" altLang="ko-KR" sz="1400" dirty="0">
                  <a:latin typeface="Arial" panose="020B0604020202020204" pitchFamily="34" charset="0"/>
                </a:rPr>
                <a:t> R1 + 1</a:t>
              </a:r>
            </a:p>
            <a:p>
              <a:pPr latinLnBrk="0">
                <a:lnSpc>
                  <a:spcPct val="98000"/>
                </a:lnSpc>
              </a:pPr>
              <a:r>
                <a:rPr lang="en-US" altLang="ko-KR" sz="1400" dirty="0">
                  <a:latin typeface="Arial" panose="020B0604020202020204" pitchFamily="34" charset="0"/>
                </a:rPr>
                <a:t>Autodecrement               LD  -(R1)        R1 </a:t>
              </a:r>
              <a:r>
                <a:rPr lang="en-US" altLang="ko-KR" sz="1400" dirty="0">
                  <a:latin typeface="Symbol" panose="05050102010706020507" pitchFamily="18" charset="2"/>
                </a:rPr>
                <a:t></a:t>
              </a:r>
              <a:r>
                <a:rPr lang="en-US" altLang="ko-KR" sz="1400" dirty="0">
                  <a:latin typeface="Arial" panose="020B0604020202020204" pitchFamily="34" charset="0"/>
                </a:rPr>
                <a:t> R1 - 1, AC </a:t>
              </a:r>
              <a:r>
                <a:rPr lang="en-US" altLang="ko-KR" sz="1400" dirty="0">
                  <a:latin typeface="Symbol" panose="05050102010706020507" pitchFamily="18" charset="2"/>
                </a:rPr>
                <a:t></a:t>
              </a:r>
              <a:r>
                <a:rPr lang="en-US" altLang="ko-KR" sz="1400" dirty="0">
                  <a:latin typeface="Arial" panose="020B0604020202020204" pitchFamily="34" charset="0"/>
                </a:rPr>
                <a:t> M[R1]</a:t>
              </a:r>
            </a:p>
          </p:txBody>
        </p:sp>
        <p:sp>
          <p:nvSpPr>
            <p:cNvPr id="20489" name="Rectangle 9">
              <a:extLst>
                <a:ext uri="{FF2B5EF4-FFF2-40B4-BE49-F238E27FC236}">
                  <a16:creationId xmlns:a16="http://schemas.microsoft.com/office/drawing/2014/main" xmlns="" id="{505B9D5C-DD92-4308-BEE6-5E36A52FE114}"/>
                </a:ext>
              </a:extLst>
            </p:cNvPr>
            <p:cNvSpPr>
              <a:spLocks noChangeArrowheads="1"/>
            </p:cNvSpPr>
            <p:nvPr/>
          </p:nvSpPr>
          <p:spPr bwMode="auto">
            <a:xfrm>
              <a:off x="4000501" y="4165600"/>
              <a:ext cx="594715" cy="26674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400" b="1" dirty="0">
                  <a:solidFill>
                    <a:srgbClr val="FF0000"/>
                  </a:solidFill>
                  <a:latin typeface="Arial" panose="020B0604020202020204" pitchFamily="34" charset="0"/>
                </a:rPr>
                <a:t>Mode</a:t>
              </a:r>
            </a:p>
          </p:txBody>
        </p:sp>
        <p:sp>
          <p:nvSpPr>
            <p:cNvPr id="20490" name="Rectangle 10">
              <a:extLst>
                <a:ext uri="{FF2B5EF4-FFF2-40B4-BE49-F238E27FC236}">
                  <a16:creationId xmlns:a16="http://schemas.microsoft.com/office/drawing/2014/main" xmlns="" id="{AF4BFD56-18CE-4B21-8FDA-3CD6094B1BB0}"/>
                </a:ext>
              </a:extLst>
            </p:cNvPr>
            <p:cNvSpPr>
              <a:spLocks noChangeArrowheads="1"/>
            </p:cNvSpPr>
            <p:nvPr/>
          </p:nvSpPr>
          <p:spPr bwMode="auto">
            <a:xfrm>
              <a:off x="5246689" y="4033839"/>
              <a:ext cx="1033937" cy="48218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400" b="1" dirty="0">
                  <a:solidFill>
                    <a:srgbClr val="FF0000"/>
                  </a:solidFill>
                  <a:latin typeface="Arial" panose="020B0604020202020204" pitchFamily="34" charset="0"/>
                </a:rPr>
                <a:t>Assembly</a:t>
              </a:r>
            </a:p>
            <a:p>
              <a:pPr latinLnBrk="0"/>
              <a:r>
                <a:rPr lang="en-US" altLang="ko-KR" sz="1400" dirty="0">
                  <a:solidFill>
                    <a:srgbClr val="FF0000"/>
                  </a:solidFill>
                  <a:latin typeface="Arial" panose="020B0604020202020204" pitchFamily="34" charset="0"/>
                </a:rPr>
                <a:t>Convention</a:t>
              </a:r>
            </a:p>
          </p:txBody>
        </p:sp>
        <p:sp>
          <p:nvSpPr>
            <p:cNvPr id="20491" name="Rectangle 11">
              <a:extLst>
                <a:ext uri="{FF2B5EF4-FFF2-40B4-BE49-F238E27FC236}">
                  <a16:creationId xmlns:a16="http://schemas.microsoft.com/office/drawing/2014/main" xmlns="" id="{7BE80BD3-4E55-4BAD-9713-22BC3D3D6019}"/>
                </a:ext>
              </a:extLst>
            </p:cNvPr>
            <p:cNvSpPr>
              <a:spLocks noChangeArrowheads="1"/>
            </p:cNvSpPr>
            <p:nvPr/>
          </p:nvSpPr>
          <p:spPr bwMode="auto">
            <a:xfrm>
              <a:off x="6513514" y="4165600"/>
              <a:ext cx="1601144" cy="26674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400" b="1" dirty="0">
                  <a:solidFill>
                    <a:schemeClr val="tx2"/>
                  </a:solidFill>
                  <a:latin typeface="Arial" panose="020B0604020202020204" pitchFamily="34" charset="0"/>
                </a:rPr>
                <a:t>Register Transfer</a:t>
              </a:r>
            </a:p>
          </p:txBody>
        </p:sp>
        <p:sp>
          <p:nvSpPr>
            <p:cNvPr id="20492" name="Rectangle 12">
              <a:extLst>
                <a:ext uri="{FF2B5EF4-FFF2-40B4-BE49-F238E27FC236}">
                  <a16:creationId xmlns:a16="http://schemas.microsoft.com/office/drawing/2014/main" xmlns="" id="{AE6A887F-5EFA-4596-A317-5F36095452E2}"/>
                </a:ext>
              </a:extLst>
            </p:cNvPr>
            <p:cNvSpPr>
              <a:spLocks noChangeArrowheads="1"/>
            </p:cNvSpPr>
            <p:nvPr/>
          </p:nvSpPr>
          <p:spPr bwMode="auto">
            <a:xfrm>
              <a:off x="3394076" y="4032250"/>
              <a:ext cx="5445125" cy="2382838"/>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493" name="Line 13">
              <a:extLst>
                <a:ext uri="{FF2B5EF4-FFF2-40B4-BE49-F238E27FC236}">
                  <a16:creationId xmlns:a16="http://schemas.microsoft.com/office/drawing/2014/main" xmlns="" id="{438AC2C7-9964-4512-AD29-6DE96F10624B}"/>
                </a:ext>
              </a:extLst>
            </p:cNvPr>
            <p:cNvSpPr>
              <a:spLocks noChangeShapeType="1"/>
            </p:cNvSpPr>
            <p:nvPr/>
          </p:nvSpPr>
          <p:spPr bwMode="auto">
            <a:xfrm>
              <a:off x="3403601" y="4457700"/>
              <a:ext cx="5445125"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b="1" dirty="0"/>
            </a:p>
          </p:txBody>
        </p:sp>
      </p:grpSp>
      <p:sp>
        <p:nvSpPr>
          <p:cNvPr id="20495" name="Rectangle 15">
            <a:extLst>
              <a:ext uri="{FF2B5EF4-FFF2-40B4-BE49-F238E27FC236}">
                <a16:creationId xmlns:a16="http://schemas.microsoft.com/office/drawing/2014/main" xmlns="" id="{28E6D665-38B1-4E2C-8426-314D491936C2}"/>
              </a:ext>
            </a:extLst>
          </p:cNvPr>
          <p:cNvSpPr>
            <a:spLocks noChangeArrowheads="1"/>
          </p:cNvSpPr>
          <p:nvPr/>
        </p:nvSpPr>
        <p:spPr bwMode="auto">
          <a:xfrm>
            <a:off x="442580" y="3566446"/>
            <a:ext cx="7651519" cy="39754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buFontTx/>
              <a:buChar char="•"/>
            </a:pPr>
            <a:r>
              <a:rPr lang="en-US" altLang="ko-KR" sz="2000" b="1" dirty="0">
                <a:latin typeface="Arial" panose="020B0604020202020204" pitchFamily="34" charset="0"/>
              </a:rPr>
              <a:t> Data Transfer Instructions with Different Addressing Modes </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xmlns="" id="{BB7F3B8D-7877-4ABD-8145-98F19950F8B1}"/>
              </a:ext>
            </a:extLst>
          </p:cNvPr>
          <p:cNvSpPr>
            <a:spLocks noGrp="1" noChangeArrowheads="1"/>
          </p:cNvSpPr>
          <p:nvPr>
            <p:ph type="title"/>
          </p:nvPr>
        </p:nvSpPr>
        <p:spPr>
          <a:xfrm>
            <a:off x="357856" y="130929"/>
            <a:ext cx="6042944" cy="573087"/>
          </a:xfrm>
          <a:noFill/>
          <a:ln/>
        </p:spPr>
        <p:txBody>
          <a:bodyPr anchor="ctr"/>
          <a:lstStyle/>
          <a:p>
            <a:r>
              <a:rPr lang="en-US" altLang="ko-KR" sz="2800" b="1" dirty="0">
                <a:latin typeface="+mn-lt"/>
              </a:rPr>
              <a:t>DATA  MANIPULATION  INSTRUCTIONS</a:t>
            </a:r>
          </a:p>
        </p:txBody>
      </p:sp>
      <p:sp>
        <p:nvSpPr>
          <p:cNvPr id="21507" name="Rectangle 3">
            <a:extLst>
              <a:ext uri="{FF2B5EF4-FFF2-40B4-BE49-F238E27FC236}">
                <a16:creationId xmlns:a16="http://schemas.microsoft.com/office/drawing/2014/main" xmlns="" id="{D7B6C145-521C-465B-BCD9-1B006CF00D42}"/>
              </a:ext>
            </a:extLst>
          </p:cNvPr>
          <p:cNvSpPr>
            <a:spLocks noChangeArrowheads="1"/>
          </p:cNvSpPr>
          <p:nvPr/>
        </p:nvSpPr>
        <p:spPr bwMode="auto">
          <a:xfrm>
            <a:off x="2012951" y="847726"/>
            <a:ext cx="2621102" cy="3590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buFontTx/>
              <a:buChar char="•"/>
            </a:pPr>
            <a:r>
              <a:rPr lang="en-US" altLang="ko-KR" sz="2000" b="1" dirty="0">
                <a:latin typeface="Arial" panose="020B0604020202020204" pitchFamily="34" charset="0"/>
              </a:rPr>
              <a:t> Three Basic Types:</a:t>
            </a:r>
          </a:p>
        </p:txBody>
      </p:sp>
      <p:sp>
        <p:nvSpPr>
          <p:cNvPr id="21508" name="Rectangle 4">
            <a:extLst>
              <a:ext uri="{FF2B5EF4-FFF2-40B4-BE49-F238E27FC236}">
                <a16:creationId xmlns:a16="http://schemas.microsoft.com/office/drawing/2014/main" xmlns="" id="{67445E2B-D8A6-404F-BB8C-F99C97B100EB}"/>
              </a:ext>
            </a:extLst>
          </p:cNvPr>
          <p:cNvSpPr>
            <a:spLocks noChangeArrowheads="1"/>
          </p:cNvSpPr>
          <p:nvPr/>
        </p:nvSpPr>
        <p:spPr bwMode="auto">
          <a:xfrm>
            <a:off x="4618038" y="820739"/>
            <a:ext cx="4219104" cy="88229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800" dirty="0">
                <a:solidFill>
                  <a:srgbClr val="FF0000"/>
                </a:solidFill>
                <a:latin typeface="Arial" panose="020B0604020202020204" pitchFamily="34" charset="0"/>
              </a:rPr>
              <a:t>Arithmetic instructions</a:t>
            </a:r>
          </a:p>
          <a:p>
            <a:pPr latinLnBrk="0"/>
            <a:r>
              <a:rPr lang="en-US" altLang="ko-KR" sz="1800" dirty="0">
                <a:solidFill>
                  <a:srgbClr val="002060"/>
                </a:solidFill>
                <a:latin typeface="Arial" panose="020B0604020202020204" pitchFamily="34" charset="0"/>
              </a:rPr>
              <a:t>Logical and bit manipulation instructions</a:t>
            </a:r>
          </a:p>
          <a:p>
            <a:pPr latinLnBrk="0"/>
            <a:r>
              <a:rPr lang="en-US" altLang="ko-KR" sz="1800" dirty="0">
                <a:solidFill>
                  <a:srgbClr val="000099"/>
                </a:solidFill>
                <a:latin typeface="Arial" panose="020B0604020202020204" pitchFamily="34" charset="0"/>
              </a:rPr>
              <a:t>Shift instructions</a:t>
            </a:r>
          </a:p>
        </p:txBody>
      </p:sp>
      <p:sp>
        <p:nvSpPr>
          <p:cNvPr id="21509" name="Rectangle 5">
            <a:extLst>
              <a:ext uri="{FF2B5EF4-FFF2-40B4-BE49-F238E27FC236}">
                <a16:creationId xmlns:a16="http://schemas.microsoft.com/office/drawing/2014/main" xmlns="" id="{A7C9092D-2CA7-48AD-B888-0C465B197FF7}"/>
              </a:ext>
            </a:extLst>
          </p:cNvPr>
          <p:cNvSpPr>
            <a:spLocks noChangeArrowheads="1"/>
          </p:cNvSpPr>
          <p:nvPr/>
        </p:nvSpPr>
        <p:spPr bwMode="auto">
          <a:xfrm>
            <a:off x="1984671" y="1597812"/>
            <a:ext cx="3082703" cy="3590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buFontTx/>
              <a:buChar char="•"/>
            </a:pPr>
            <a:r>
              <a:rPr lang="en-US" altLang="ko-KR" sz="2000" b="1" dirty="0">
                <a:solidFill>
                  <a:srgbClr val="FF0000"/>
                </a:solidFill>
                <a:latin typeface="Arial" panose="020B0604020202020204" pitchFamily="34" charset="0"/>
              </a:rPr>
              <a:t> Arithmetic Instructions</a:t>
            </a:r>
          </a:p>
        </p:txBody>
      </p:sp>
      <p:sp>
        <p:nvSpPr>
          <p:cNvPr id="21510" name="Rectangle 6">
            <a:extLst>
              <a:ext uri="{FF2B5EF4-FFF2-40B4-BE49-F238E27FC236}">
                <a16:creationId xmlns:a16="http://schemas.microsoft.com/office/drawing/2014/main" xmlns="" id="{859427CF-3DC6-4F63-8D15-C271196ACFA1}"/>
              </a:ext>
            </a:extLst>
          </p:cNvPr>
          <p:cNvSpPr>
            <a:spLocks noChangeArrowheads="1"/>
          </p:cNvSpPr>
          <p:nvPr/>
        </p:nvSpPr>
        <p:spPr bwMode="auto">
          <a:xfrm>
            <a:off x="3575051" y="1987551"/>
            <a:ext cx="3121047" cy="22365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80000"/>
              </a:lnSpc>
            </a:pPr>
            <a:r>
              <a:rPr lang="en-US" altLang="ko-KR" sz="1400" dirty="0">
                <a:solidFill>
                  <a:srgbClr val="FF0000"/>
                </a:solidFill>
                <a:latin typeface="Arial" panose="020B0604020202020204" pitchFamily="34" charset="0"/>
              </a:rPr>
              <a:t>Name</a:t>
            </a:r>
            <a:r>
              <a:rPr lang="en-US" altLang="ko-KR" sz="1400" dirty="0">
                <a:solidFill>
                  <a:schemeClr val="bg2"/>
                </a:solidFill>
                <a:latin typeface="Arial" panose="020B0604020202020204" pitchFamily="34" charset="0"/>
              </a:rPr>
              <a:t> </a:t>
            </a:r>
            <a:r>
              <a:rPr lang="en-US" altLang="ko-KR" sz="1400" dirty="0">
                <a:latin typeface="Arial" panose="020B0604020202020204" pitchFamily="34" charset="0"/>
              </a:rPr>
              <a:t>                                 </a:t>
            </a:r>
            <a:r>
              <a:rPr lang="en-US" altLang="ko-KR" sz="1400" dirty="0">
                <a:solidFill>
                  <a:schemeClr val="tx2"/>
                </a:solidFill>
                <a:latin typeface="Arial" panose="020B0604020202020204" pitchFamily="34" charset="0"/>
              </a:rPr>
              <a:t>Mnemonic</a:t>
            </a:r>
          </a:p>
        </p:txBody>
      </p:sp>
      <p:sp>
        <p:nvSpPr>
          <p:cNvPr id="21511" name="Rectangle 7">
            <a:extLst>
              <a:ext uri="{FF2B5EF4-FFF2-40B4-BE49-F238E27FC236}">
                <a16:creationId xmlns:a16="http://schemas.microsoft.com/office/drawing/2014/main" xmlns="" id="{81F08C7B-897D-4877-8D2A-B0F5223A961D}"/>
              </a:ext>
            </a:extLst>
          </p:cNvPr>
          <p:cNvSpPr>
            <a:spLocks noChangeArrowheads="1"/>
          </p:cNvSpPr>
          <p:nvPr/>
        </p:nvSpPr>
        <p:spPr bwMode="auto">
          <a:xfrm>
            <a:off x="3376613" y="1957388"/>
            <a:ext cx="3402012" cy="18161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512" name="Line 8">
            <a:extLst>
              <a:ext uri="{FF2B5EF4-FFF2-40B4-BE49-F238E27FC236}">
                <a16:creationId xmlns:a16="http://schemas.microsoft.com/office/drawing/2014/main" xmlns="" id="{3C347F4B-9BB1-41D6-AB1B-CE0110BA2B4B}"/>
              </a:ext>
            </a:extLst>
          </p:cNvPr>
          <p:cNvSpPr>
            <a:spLocks noChangeShapeType="1"/>
          </p:cNvSpPr>
          <p:nvPr/>
        </p:nvSpPr>
        <p:spPr bwMode="auto">
          <a:xfrm>
            <a:off x="3386139" y="2190750"/>
            <a:ext cx="3392487"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517" name="Rectangle 13">
            <a:extLst>
              <a:ext uri="{FF2B5EF4-FFF2-40B4-BE49-F238E27FC236}">
                <a16:creationId xmlns:a16="http://schemas.microsoft.com/office/drawing/2014/main" xmlns="" id="{4F148884-E49F-491D-9462-BDA1B618B835}"/>
              </a:ext>
            </a:extLst>
          </p:cNvPr>
          <p:cNvSpPr>
            <a:spLocks noChangeArrowheads="1"/>
          </p:cNvSpPr>
          <p:nvPr/>
        </p:nvSpPr>
        <p:spPr bwMode="auto">
          <a:xfrm>
            <a:off x="2012950" y="3900489"/>
            <a:ext cx="5313955" cy="3590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buFontTx/>
              <a:buChar char="•"/>
            </a:pPr>
            <a:r>
              <a:rPr lang="en-US" altLang="ko-KR" sz="2000" b="1" dirty="0">
                <a:latin typeface="Arial" panose="020B0604020202020204" pitchFamily="34" charset="0"/>
              </a:rPr>
              <a:t> </a:t>
            </a:r>
            <a:r>
              <a:rPr lang="en-US" altLang="ko-KR" sz="2000" b="1" dirty="0">
                <a:solidFill>
                  <a:srgbClr val="002060"/>
                </a:solidFill>
                <a:latin typeface="Arial" panose="020B0604020202020204" pitchFamily="34" charset="0"/>
              </a:rPr>
              <a:t>Logical and Bit Manipulation Instructions</a:t>
            </a:r>
          </a:p>
        </p:txBody>
      </p:sp>
      <p:grpSp>
        <p:nvGrpSpPr>
          <p:cNvPr id="3" name="Group 2">
            <a:extLst>
              <a:ext uri="{FF2B5EF4-FFF2-40B4-BE49-F238E27FC236}">
                <a16:creationId xmlns:a16="http://schemas.microsoft.com/office/drawing/2014/main" xmlns="" id="{B5DD2F53-5D00-459E-AC2D-406C5CEA6E6F}"/>
              </a:ext>
            </a:extLst>
          </p:cNvPr>
          <p:cNvGrpSpPr/>
          <p:nvPr/>
        </p:nvGrpSpPr>
        <p:grpSpPr>
          <a:xfrm>
            <a:off x="2723316" y="4366460"/>
            <a:ext cx="2994025" cy="2311208"/>
            <a:chOff x="2723316" y="4366460"/>
            <a:chExt cx="2994025" cy="2311208"/>
          </a:xfrm>
        </p:grpSpPr>
        <p:sp>
          <p:nvSpPr>
            <p:cNvPr id="21513" name="Rectangle 9">
              <a:extLst>
                <a:ext uri="{FF2B5EF4-FFF2-40B4-BE49-F238E27FC236}">
                  <a16:creationId xmlns:a16="http://schemas.microsoft.com/office/drawing/2014/main" xmlns="" id="{49B8BF39-AC34-417E-9C18-A7B2C04B8B65}"/>
                </a:ext>
              </a:extLst>
            </p:cNvPr>
            <p:cNvSpPr>
              <a:spLocks noChangeArrowheads="1"/>
            </p:cNvSpPr>
            <p:nvPr/>
          </p:nvSpPr>
          <p:spPr bwMode="auto">
            <a:xfrm>
              <a:off x="2842379" y="4665579"/>
              <a:ext cx="2693987" cy="2012089"/>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3500" tIns="25400" rIns="63500" bIns="25400">
              <a:spAutoFit/>
            </a:bodyPr>
            <a:lstStyle>
              <a:lvl1pPr algn="l" defTabSz="152400" latinLnBrk="1">
                <a:tabLst>
                  <a:tab pos="1612900" algn="l"/>
                </a:tabLst>
                <a:defRPr kumimoji="1" sz="2400">
                  <a:solidFill>
                    <a:schemeClr val="tx1"/>
                  </a:solidFill>
                  <a:latin typeface="Times New Roman" panose="02020603050405020304" pitchFamily="18" charset="0"/>
                  <a:ea typeface="굴림" panose="020B0600000101010101" pitchFamily="34" charset="-127"/>
                </a:defRPr>
              </a:lvl1pPr>
              <a:lvl2pPr marL="952500" indent="-381000" algn="l" defTabSz="152400" latinLnBrk="1">
                <a:tabLst>
                  <a:tab pos="1612900" algn="l"/>
                </a:tabLst>
                <a:defRPr kumimoji="1" sz="2400">
                  <a:solidFill>
                    <a:schemeClr val="tx1"/>
                  </a:solidFill>
                  <a:latin typeface="Times New Roman" panose="02020603050405020304" pitchFamily="18" charset="0"/>
                  <a:ea typeface="굴림" panose="020B0600000101010101" pitchFamily="34" charset="-127"/>
                </a:defRPr>
              </a:lvl2pPr>
              <a:lvl3pPr marL="1524000" indent="-381000" algn="l" defTabSz="152400" latinLnBrk="1">
                <a:tabLst>
                  <a:tab pos="1612900" algn="l"/>
                </a:tabLst>
                <a:defRPr kumimoji="1" sz="2400">
                  <a:solidFill>
                    <a:schemeClr val="tx1"/>
                  </a:solidFill>
                  <a:latin typeface="Times New Roman" panose="02020603050405020304" pitchFamily="18" charset="0"/>
                  <a:ea typeface="굴림" panose="020B0600000101010101" pitchFamily="34" charset="-127"/>
                </a:defRPr>
              </a:lvl3pPr>
              <a:lvl4pPr marL="2095500" indent="-381000" algn="l" defTabSz="152400" latinLnBrk="1">
                <a:tabLst>
                  <a:tab pos="1612900" algn="l"/>
                </a:tabLst>
                <a:defRPr kumimoji="1" sz="2400">
                  <a:solidFill>
                    <a:schemeClr val="tx1"/>
                  </a:solidFill>
                  <a:latin typeface="Times New Roman" panose="02020603050405020304" pitchFamily="18" charset="0"/>
                  <a:ea typeface="굴림" panose="020B0600000101010101" pitchFamily="34" charset="-127"/>
                </a:defRPr>
              </a:lvl4pPr>
              <a:lvl5pPr marL="2667000" indent="-381000" algn="l" defTabSz="152400" latinLnBrk="1">
                <a:tabLst>
                  <a:tab pos="1612900" algn="l"/>
                </a:tabLst>
                <a:defRPr kumimoji="1" sz="2400">
                  <a:solidFill>
                    <a:schemeClr val="tx1"/>
                  </a:solidFill>
                  <a:latin typeface="Times New Roman" panose="02020603050405020304" pitchFamily="18" charset="0"/>
                  <a:ea typeface="굴림" panose="020B0600000101010101" pitchFamily="34" charset="-127"/>
                </a:defRPr>
              </a:lvl5pPr>
              <a:lvl6pPr marL="3124200" indent="-381000" defTabSz="152400" fontAlgn="base" latinLnBrk="1">
                <a:spcBef>
                  <a:spcPct val="0"/>
                </a:spcBef>
                <a:spcAft>
                  <a:spcPct val="0"/>
                </a:spcAft>
                <a:tabLst>
                  <a:tab pos="1612900" algn="l"/>
                </a:tabLst>
                <a:defRPr kumimoji="1" sz="2400">
                  <a:solidFill>
                    <a:schemeClr val="tx1"/>
                  </a:solidFill>
                  <a:latin typeface="Times New Roman" panose="02020603050405020304" pitchFamily="18" charset="0"/>
                  <a:ea typeface="굴림" panose="020B0600000101010101" pitchFamily="34" charset="-127"/>
                </a:defRPr>
              </a:lvl6pPr>
              <a:lvl7pPr marL="3581400" indent="-381000" defTabSz="152400" fontAlgn="base" latinLnBrk="1">
                <a:spcBef>
                  <a:spcPct val="0"/>
                </a:spcBef>
                <a:spcAft>
                  <a:spcPct val="0"/>
                </a:spcAft>
                <a:tabLst>
                  <a:tab pos="1612900" algn="l"/>
                </a:tabLst>
                <a:defRPr kumimoji="1" sz="2400">
                  <a:solidFill>
                    <a:schemeClr val="tx1"/>
                  </a:solidFill>
                  <a:latin typeface="Times New Roman" panose="02020603050405020304" pitchFamily="18" charset="0"/>
                  <a:ea typeface="굴림" panose="020B0600000101010101" pitchFamily="34" charset="-127"/>
                </a:defRPr>
              </a:lvl7pPr>
              <a:lvl8pPr marL="4038600" indent="-381000" defTabSz="152400" fontAlgn="base" latinLnBrk="1">
                <a:spcBef>
                  <a:spcPct val="0"/>
                </a:spcBef>
                <a:spcAft>
                  <a:spcPct val="0"/>
                </a:spcAft>
                <a:tabLst>
                  <a:tab pos="1612900" algn="l"/>
                </a:tabLst>
                <a:defRPr kumimoji="1" sz="2400">
                  <a:solidFill>
                    <a:schemeClr val="tx1"/>
                  </a:solidFill>
                  <a:latin typeface="Times New Roman" panose="02020603050405020304" pitchFamily="18" charset="0"/>
                  <a:ea typeface="굴림" panose="020B0600000101010101" pitchFamily="34" charset="-127"/>
                </a:defRPr>
              </a:lvl8pPr>
              <a:lvl9pPr marL="4495800" indent="-381000" defTabSz="152400" fontAlgn="base" latinLnBrk="1">
                <a:spcBef>
                  <a:spcPct val="0"/>
                </a:spcBef>
                <a:spcAft>
                  <a:spcPct val="0"/>
                </a:spcAft>
                <a:tabLst>
                  <a:tab pos="1612900" algn="l"/>
                </a:tabLs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91000"/>
                </a:lnSpc>
              </a:pPr>
              <a:r>
                <a:rPr lang="en-US" altLang="ko-KR" sz="1400" dirty="0">
                  <a:latin typeface="Arial" panose="020B0604020202020204" pitchFamily="34" charset="0"/>
                </a:rPr>
                <a:t>Clear	CLR</a:t>
              </a:r>
            </a:p>
            <a:p>
              <a:pPr latinLnBrk="0">
                <a:lnSpc>
                  <a:spcPct val="91000"/>
                </a:lnSpc>
              </a:pPr>
              <a:r>
                <a:rPr lang="en-US" altLang="ko-KR" sz="1400" dirty="0">
                  <a:latin typeface="Arial" panose="020B0604020202020204" pitchFamily="34" charset="0"/>
                </a:rPr>
                <a:t>Complement	COM</a:t>
              </a:r>
            </a:p>
            <a:p>
              <a:pPr latinLnBrk="0">
                <a:lnSpc>
                  <a:spcPct val="91000"/>
                </a:lnSpc>
              </a:pPr>
              <a:r>
                <a:rPr lang="en-US" altLang="ko-KR" sz="1400" dirty="0">
                  <a:latin typeface="Arial" panose="020B0604020202020204" pitchFamily="34" charset="0"/>
                </a:rPr>
                <a:t>AND	AND</a:t>
              </a:r>
            </a:p>
            <a:p>
              <a:pPr latinLnBrk="0">
                <a:lnSpc>
                  <a:spcPct val="91000"/>
                </a:lnSpc>
              </a:pPr>
              <a:r>
                <a:rPr lang="en-US" altLang="ko-KR" sz="1400" dirty="0">
                  <a:latin typeface="Arial" panose="020B0604020202020204" pitchFamily="34" charset="0"/>
                </a:rPr>
                <a:t>OR	OR</a:t>
              </a:r>
            </a:p>
            <a:p>
              <a:pPr latinLnBrk="0">
                <a:lnSpc>
                  <a:spcPct val="91000"/>
                </a:lnSpc>
              </a:pPr>
              <a:r>
                <a:rPr lang="en-US" altLang="ko-KR" sz="1400" dirty="0">
                  <a:latin typeface="Arial" panose="020B0604020202020204" pitchFamily="34" charset="0"/>
                </a:rPr>
                <a:t>Exclusive-OR	XOR</a:t>
              </a:r>
            </a:p>
            <a:p>
              <a:pPr latinLnBrk="0">
                <a:lnSpc>
                  <a:spcPct val="91000"/>
                </a:lnSpc>
              </a:pPr>
              <a:r>
                <a:rPr lang="en-US" altLang="ko-KR" sz="1400" dirty="0">
                  <a:latin typeface="Arial" panose="020B0604020202020204" pitchFamily="34" charset="0"/>
                </a:rPr>
                <a:t>Clear carry	CLRC</a:t>
              </a:r>
            </a:p>
            <a:p>
              <a:pPr latinLnBrk="0">
                <a:lnSpc>
                  <a:spcPct val="91000"/>
                </a:lnSpc>
              </a:pPr>
              <a:r>
                <a:rPr lang="en-US" altLang="ko-KR" sz="1400" dirty="0">
                  <a:latin typeface="Arial" panose="020B0604020202020204" pitchFamily="34" charset="0"/>
                </a:rPr>
                <a:t>Set carry	SETC</a:t>
              </a:r>
            </a:p>
            <a:p>
              <a:pPr latinLnBrk="0">
                <a:lnSpc>
                  <a:spcPct val="91000"/>
                </a:lnSpc>
              </a:pPr>
              <a:r>
                <a:rPr lang="en-US" altLang="ko-KR" sz="1400" dirty="0">
                  <a:latin typeface="Arial" panose="020B0604020202020204" pitchFamily="34" charset="0"/>
                </a:rPr>
                <a:t>Complement carry	COMC</a:t>
              </a:r>
            </a:p>
            <a:p>
              <a:pPr latinLnBrk="0">
                <a:lnSpc>
                  <a:spcPct val="91000"/>
                </a:lnSpc>
              </a:pPr>
              <a:r>
                <a:rPr lang="en-US" altLang="ko-KR" sz="1400" dirty="0">
                  <a:latin typeface="Arial" panose="020B0604020202020204" pitchFamily="34" charset="0"/>
                </a:rPr>
                <a:t>Enable interrupt	EI</a:t>
              </a:r>
            </a:p>
            <a:p>
              <a:pPr latinLnBrk="0">
                <a:lnSpc>
                  <a:spcPct val="91000"/>
                </a:lnSpc>
              </a:pPr>
              <a:r>
                <a:rPr lang="en-US" altLang="ko-KR" sz="1400" dirty="0">
                  <a:latin typeface="Arial" panose="020B0604020202020204" pitchFamily="34" charset="0"/>
                </a:rPr>
                <a:t>Disable interrupt	DI</a:t>
              </a:r>
            </a:p>
          </p:txBody>
        </p:sp>
        <p:sp>
          <p:nvSpPr>
            <p:cNvPr id="21514" name="Rectangle 10">
              <a:extLst>
                <a:ext uri="{FF2B5EF4-FFF2-40B4-BE49-F238E27FC236}">
                  <a16:creationId xmlns:a16="http://schemas.microsoft.com/office/drawing/2014/main" xmlns="" id="{9B0A2F7F-52D3-4BC2-BE49-1962C6053226}"/>
                </a:ext>
              </a:extLst>
            </p:cNvPr>
            <p:cNvSpPr>
              <a:spLocks noChangeArrowheads="1"/>
            </p:cNvSpPr>
            <p:nvPr/>
          </p:nvSpPr>
          <p:spPr bwMode="auto">
            <a:xfrm>
              <a:off x="2906381" y="4366460"/>
              <a:ext cx="2475037" cy="26674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400" dirty="0">
                  <a:solidFill>
                    <a:srgbClr val="FF0000"/>
                  </a:solidFill>
                  <a:latin typeface="Arial" panose="020B0604020202020204" pitchFamily="34" charset="0"/>
                </a:rPr>
                <a:t>Name</a:t>
              </a:r>
              <a:r>
                <a:rPr lang="en-US" altLang="ko-KR" sz="1400" dirty="0">
                  <a:solidFill>
                    <a:schemeClr val="bg2"/>
                  </a:solidFill>
                  <a:latin typeface="Arial" panose="020B0604020202020204" pitchFamily="34" charset="0"/>
                </a:rPr>
                <a:t> </a:t>
              </a:r>
              <a:r>
                <a:rPr lang="en-US" altLang="ko-KR" sz="1400" dirty="0">
                  <a:latin typeface="Arial" panose="020B0604020202020204" pitchFamily="34" charset="0"/>
                </a:rPr>
                <a:t>                    </a:t>
              </a:r>
              <a:r>
                <a:rPr lang="en-US" altLang="ko-KR" sz="1400" dirty="0">
                  <a:solidFill>
                    <a:schemeClr val="tx2"/>
                  </a:solidFill>
                  <a:latin typeface="Arial" panose="020B0604020202020204" pitchFamily="34" charset="0"/>
                </a:rPr>
                <a:t>Mnemonic</a:t>
              </a:r>
            </a:p>
          </p:txBody>
        </p:sp>
        <p:sp>
          <p:nvSpPr>
            <p:cNvPr id="21519" name="Rectangle 15">
              <a:extLst>
                <a:ext uri="{FF2B5EF4-FFF2-40B4-BE49-F238E27FC236}">
                  <a16:creationId xmlns:a16="http://schemas.microsoft.com/office/drawing/2014/main" xmlns="" id="{33D1D98F-6752-4CD4-959C-04E796EBD02F}"/>
                </a:ext>
              </a:extLst>
            </p:cNvPr>
            <p:cNvSpPr>
              <a:spLocks noChangeArrowheads="1"/>
            </p:cNvSpPr>
            <p:nvPr/>
          </p:nvSpPr>
          <p:spPr bwMode="auto">
            <a:xfrm>
              <a:off x="2732840" y="4400467"/>
              <a:ext cx="2965450" cy="2244725"/>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521" name="Line 17">
              <a:extLst>
                <a:ext uri="{FF2B5EF4-FFF2-40B4-BE49-F238E27FC236}">
                  <a16:creationId xmlns:a16="http://schemas.microsoft.com/office/drawing/2014/main" xmlns="" id="{A1446476-3305-4602-BC97-84826BE42371}"/>
                </a:ext>
              </a:extLst>
            </p:cNvPr>
            <p:cNvSpPr>
              <a:spLocks noChangeShapeType="1"/>
            </p:cNvSpPr>
            <p:nvPr/>
          </p:nvSpPr>
          <p:spPr bwMode="auto">
            <a:xfrm>
              <a:off x="2723316" y="4663991"/>
              <a:ext cx="2994025"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grpSp>
      <p:grpSp>
        <p:nvGrpSpPr>
          <p:cNvPr id="2" name="Group 1">
            <a:extLst>
              <a:ext uri="{FF2B5EF4-FFF2-40B4-BE49-F238E27FC236}">
                <a16:creationId xmlns:a16="http://schemas.microsoft.com/office/drawing/2014/main" xmlns="" id="{4476AF43-AFEC-4761-A370-41279F52706F}"/>
              </a:ext>
            </a:extLst>
          </p:cNvPr>
          <p:cNvGrpSpPr/>
          <p:nvPr/>
        </p:nvGrpSpPr>
        <p:grpSpPr>
          <a:xfrm>
            <a:off x="8328295" y="4294991"/>
            <a:ext cx="3135312" cy="2238520"/>
            <a:chOff x="8394282" y="4059321"/>
            <a:chExt cx="3135312" cy="2238520"/>
          </a:xfrm>
        </p:grpSpPr>
        <p:sp>
          <p:nvSpPr>
            <p:cNvPr id="21515" name="Rectangle 11">
              <a:extLst>
                <a:ext uri="{FF2B5EF4-FFF2-40B4-BE49-F238E27FC236}">
                  <a16:creationId xmlns:a16="http://schemas.microsoft.com/office/drawing/2014/main" xmlns="" id="{9A5A4539-AC11-4051-B48B-B2B225E49AFD}"/>
                </a:ext>
              </a:extLst>
            </p:cNvPr>
            <p:cNvSpPr>
              <a:spLocks noChangeArrowheads="1"/>
            </p:cNvSpPr>
            <p:nvPr/>
          </p:nvSpPr>
          <p:spPr bwMode="auto">
            <a:xfrm>
              <a:off x="8481594" y="4660983"/>
              <a:ext cx="2959100" cy="163685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3500" tIns="25400" rIns="63500" bIns="25400">
              <a:spAutoFit/>
            </a:bodyPr>
            <a:lstStyle>
              <a:lvl1pPr algn="l" defTabSz="152400" latinLnBrk="1">
                <a:tabLst>
                  <a:tab pos="1993900" algn="l"/>
                </a:tabLst>
                <a:defRPr kumimoji="1" sz="2400">
                  <a:solidFill>
                    <a:schemeClr val="tx1"/>
                  </a:solidFill>
                  <a:latin typeface="Times New Roman" panose="02020603050405020304" pitchFamily="18" charset="0"/>
                  <a:ea typeface="굴림" panose="020B0600000101010101" pitchFamily="34" charset="-127"/>
                </a:defRPr>
              </a:lvl1pPr>
              <a:lvl2pPr marL="952500" indent="-381000" algn="l" defTabSz="152400" latinLnBrk="1">
                <a:tabLst>
                  <a:tab pos="1993900" algn="l"/>
                </a:tabLst>
                <a:defRPr kumimoji="1" sz="2400">
                  <a:solidFill>
                    <a:schemeClr val="tx1"/>
                  </a:solidFill>
                  <a:latin typeface="Times New Roman" panose="02020603050405020304" pitchFamily="18" charset="0"/>
                  <a:ea typeface="굴림" panose="020B0600000101010101" pitchFamily="34" charset="-127"/>
                </a:defRPr>
              </a:lvl2pPr>
              <a:lvl3pPr marL="1524000" indent="-381000" algn="l" defTabSz="152400" latinLnBrk="1">
                <a:tabLst>
                  <a:tab pos="1993900" algn="l"/>
                </a:tabLst>
                <a:defRPr kumimoji="1" sz="2400">
                  <a:solidFill>
                    <a:schemeClr val="tx1"/>
                  </a:solidFill>
                  <a:latin typeface="Times New Roman" panose="02020603050405020304" pitchFamily="18" charset="0"/>
                  <a:ea typeface="굴림" panose="020B0600000101010101" pitchFamily="34" charset="-127"/>
                </a:defRPr>
              </a:lvl3pPr>
              <a:lvl4pPr marL="2095500" indent="-381000" algn="l" defTabSz="152400" latinLnBrk="1">
                <a:tabLst>
                  <a:tab pos="1993900" algn="l"/>
                </a:tabLst>
                <a:defRPr kumimoji="1" sz="2400">
                  <a:solidFill>
                    <a:schemeClr val="tx1"/>
                  </a:solidFill>
                  <a:latin typeface="Times New Roman" panose="02020603050405020304" pitchFamily="18" charset="0"/>
                  <a:ea typeface="굴림" panose="020B0600000101010101" pitchFamily="34" charset="-127"/>
                </a:defRPr>
              </a:lvl4pPr>
              <a:lvl5pPr marL="2667000" indent="-381000" algn="l" defTabSz="152400" latinLnBrk="1">
                <a:tabLst>
                  <a:tab pos="1993900" algn="l"/>
                </a:tabLst>
                <a:defRPr kumimoji="1" sz="2400">
                  <a:solidFill>
                    <a:schemeClr val="tx1"/>
                  </a:solidFill>
                  <a:latin typeface="Times New Roman" panose="02020603050405020304" pitchFamily="18" charset="0"/>
                  <a:ea typeface="굴림" panose="020B0600000101010101" pitchFamily="34" charset="-127"/>
                </a:defRPr>
              </a:lvl5pPr>
              <a:lvl6pPr marL="3124200" indent="-381000" defTabSz="152400" fontAlgn="base" latinLnBrk="1">
                <a:spcBef>
                  <a:spcPct val="0"/>
                </a:spcBef>
                <a:spcAft>
                  <a:spcPct val="0"/>
                </a:spcAft>
                <a:tabLst>
                  <a:tab pos="1993900" algn="l"/>
                </a:tabLst>
                <a:defRPr kumimoji="1" sz="2400">
                  <a:solidFill>
                    <a:schemeClr val="tx1"/>
                  </a:solidFill>
                  <a:latin typeface="Times New Roman" panose="02020603050405020304" pitchFamily="18" charset="0"/>
                  <a:ea typeface="굴림" panose="020B0600000101010101" pitchFamily="34" charset="-127"/>
                </a:defRPr>
              </a:lvl6pPr>
              <a:lvl7pPr marL="3581400" indent="-381000" defTabSz="152400" fontAlgn="base" latinLnBrk="1">
                <a:spcBef>
                  <a:spcPct val="0"/>
                </a:spcBef>
                <a:spcAft>
                  <a:spcPct val="0"/>
                </a:spcAft>
                <a:tabLst>
                  <a:tab pos="1993900" algn="l"/>
                </a:tabLst>
                <a:defRPr kumimoji="1" sz="2400">
                  <a:solidFill>
                    <a:schemeClr val="tx1"/>
                  </a:solidFill>
                  <a:latin typeface="Times New Roman" panose="02020603050405020304" pitchFamily="18" charset="0"/>
                  <a:ea typeface="굴림" panose="020B0600000101010101" pitchFamily="34" charset="-127"/>
                </a:defRPr>
              </a:lvl7pPr>
              <a:lvl8pPr marL="4038600" indent="-381000" defTabSz="152400" fontAlgn="base" latinLnBrk="1">
                <a:spcBef>
                  <a:spcPct val="0"/>
                </a:spcBef>
                <a:spcAft>
                  <a:spcPct val="0"/>
                </a:spcAft>
                <a:tabLst>
                  <a:tab pos="1993900" algn="l"/>
                </a:tabLst>
                <a:defRPr kumimoji="1" sz="2400">
                  <a:solidFill>
                    <a:schemeClr val="tx1"/>
                  </a:solidFill>
                  <a:latin typeface="Times New Roman" panose="02020603050405020304" pitchFamily="18" charset="0"/>
                  <a:ea typeface="굴림" panose="020B0600000101010101" pitchFamily="34" charset="-127"/>
                </a:defRPr>
              </a:lvl8pPr>
              <a:lvl9pPr marL="4495800" indent="-381000" defTabSz="152400" fontAlgn="base" latinLnBrk="1">
                <a:spcBef>
                  <a:spcPct val="0"/>
                </a:spcBef>
                <a:spcAft>
                  <a:spcPct val="0"/>
                </a:spcAft>
                <a:tabLst>
                  <a:tab pos="1993900" algn="l"/>
                </a:tabLs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92000"/>
                </a:lnSpc>
              </a:pPr>
              <a:r>
                <a:rPr lang="en-US" altLang="ko-KR" sz="1400">
                  <a:latin typeface="Arial" panose="020B0604020202020204" pitchFamily="34" charset="0"/>
                </a:rPr>
                <a:t>Logical shift right	SHR</a:t>
              </a:r>
            </a:p>
            <a:p>
              <a:pPr latinLnBrk="0">
                <a:lnSpc>
                  <a:spcPct val="92000"/>
                </a:lnSpc>
              </a:pPr>
              <a:r>
                <a:rPr lang="en-US" altLang="ko-KR" sz="1400">
                  <a:latin typeface="Arial" panose="020B0604020202020204" pitchFamily="34" charset="0"/>
                </a:rPr>
                <a:t>Logical shift left	SHL</a:t>
              </a:r>
            </a:p>
            <a:p>
              <a:pPr latinLnBrk="0">
                <a:lnSpc>
                  <a:spcPct val="92000"/>
                </a:lnSpc>
              </a:pPr>
              <a:r>
                <a:rPr lang="en-US" altLang="ko-KR" sz="1400">
                  <a:latin typeface="Arial" panose="020B0604020202020204" pitchFamily="34" charset="0"/>
                </a:rPr>
                <a:t>Arithmetic shift right	SHRA</a:t>
              </a:r>
            </a:p>
            <a:p>
              <a:pPr latinLnBrk="0">
                <a:lnSpc>
                  <a:spcPct val="92000"/>
                </a:lnSpc>
              </a:pPr>
              <a:r>
                <a:rPr lang="en-US" altLang="ko-KR" sz="1400">
                  <a:latin typeface="Arial" panose="020B0604020202020204" pitchFamily="34" charset="0"/>
                </a:rPr>
                <a:t>Arithmetic shift left	SHLA</a:t>
              </a:r>
            </a:p>
            <a:p>
              <a:pPr latinLnBrk="0">
                <a:lnSpc>
                  <a:spcPct val="92000"/>
                </a:lnSpc>
              </a:pPr>
              <a:r>
                <a:rPr lang="en-US" altLang="ko-KR" sz="1400">
                  <a:latin typeface="Arial" panose="020B0604020202020204" pitchFamily="34" charset="0"/>
                </a:rPr>
                <a:t>Rotate right	ROR</a:t>
              </a:r>
            </a:p>
            <a:p>
              <a:pPr latinLnBrk="0">
                <a:lnSpc>
                  <a:spcPct val="92000"/>
                </a:lnSpc>
              </a:pPr>
              <a:r>
                <a:rPr lang="en-US" altLang="ko-KR" sz="1400">
                  <a:latin typeface="Arial" panose="020B0604020202020204" pitchFamily="34" charset="0"/>
                </a:rPr>
                <a:t>Rotate left	ROL</a:t>
              </a:r>
            </a:p>
            <a:p>
              <a:pPr latinLnBrk="0">
                <a:lnSpc>
                  <a:spcPct val="92000"/>
                </a:lnSpc>
              </a:pPr>
              <a:r>
                <a:rPr lang="en-US" altLang="ko-KR" sz="1400">
                  <a:latin typeface="Arial" panose="020B0604020202020204" pitchFamily="34" charset="0"/>
                </a:rPr>
                <a:t>Rotate right thru carry	RORC</a:t>
              </a:r>
            </a:p>
            <a:p>
              <a:pPr latinLnBrk="0">
                <a:lnSpc>
                  <a:spcPct val="92000"/>
                </a:lnSpc>
              </a:pPr>
              <a:r>
                <a:rPr lang="en-US" altLang="ko-KR" sz="1400">
                  <a:latin typeface="Arial" panose="020B0604020202020204" pitchFamily="34" charset="0"/>
                </a:rPr>
                <a:t>Rotate left thru carry	ROLC</a:t>
              </a:r>
            </a:p>
          </p:txBody>
        </p:sp>
        <p:sp>
          <p:nvSpPr>
            <p:cNvPr id="21516" name="Rectangle 12">
              <a:extLst>
                <a:ext uri="{FF2B5EF4-FFF2-40B4-BE49-F238E27FC236}">
                  <a16:creationId xmlns:a16="http://schemas.microsoft.com/office/drawing/2014/main" xmlns="" id="{9194984C-C084-407D-8FF9-05F8BAADF628}"/>
                </a:ext>
              </a:extLst>
            </p:cNvPr>
            <p:cNvSpPr>
              <a:spLocks noChangeArrowheads="1"/>
            </p:cNvSpPr>
            <p:nvPr/>
          </p:nvSpPr>
          <p:spPr bwMode="auto">
            <a:xfrm>
              <a:off x="8545095" y="4435558"/>
              <a:ext cx="2872581" cy="26674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r>
                <a:rPr lang="en-US" altLang="ko-KR" sz="1400" dirty="0">
                  <a:solidFill>
                    <a:srgbClr val="FF0000"/>
                  </a:solidFill>
                  <a:latin typeface="Arial" panose="020B0604020202020204" pitchFamily="34" charset="0"/>
                </a:rPr>
                <a:t>Name</a:t>
              </a:r>
              <a:r>
                <a:rPr lang="en-US" altLang="ko-KR" sz="1400" dirty="0">
                  <a:solidFill>
                    <a:schemeClr val="bg2"/>
                  </a:solidFill>
                  <a:latin typeface="Arial" panose="020B0604020202020204" pitchFamily="34" charset="0"/>
                </a:rPr>
                <a:t>  </a:t>
              </a:r>
              <a:r>
                <a:rPr lang="en-US" altLang="ko-KR" sz="1400" dirty="0">
                  <a:latin typeface="Arial" panose="020B0604020202020204" pitchFamily="34" charset="0"/>
                </a:rPr>
                <a:t>                           </a:t>
              </a:r>
              <a:r>
                <a:rPr lang="en-US" altLang="ko-KR" sz="1400" dirty="0">
                  <a:solidFill>
                    <a:schemeClr val="tx2"/>
                  </a:solidFill>
                  <a:latin typeface="Arial" panose="020B0604020202020204" pitchFamily="34" charset="0"/>
                </a:rPr>
                <a:t>Mnemonic</a:t>
              </a:r>
            </a:p>
          </p:txBody>
        </p:sp>
        <p:sp>
          <p:nvSpPr>
            <p:cNvPr id="21518" name="Rectangle 14">
              <a:extLst>
                <a:ext uri="{FF2B5EF4-FFF2-40B4-BE49-F238E27FC236}">
                  <a16:creationId xmlns:a16="http://schemas.microsoft.com/office/drawing/2014/main" xmlns="" id="{7FF5EE42-6C83-41AC-9908-7EF77F5DCC3A}"/>
                </a:ext>
              </a:extLst>
            </p:cNvPr>
            <p:cNvSpPr>
              <a:spLocks noChangeArrowheads="1"/>
            </p:cNvSpPr>
            <p:nvPr/>
          </p:nvSpPr>
          <p:spPr bwMode="auto">
            <a:xfrm>
              <a:off x="8805445" y="4059321"/>
              <a:ext cx="2394886" cy="3590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buFontTx/>
                <a:buChar char="•"/>
              </a:pPr>
              <a:r>
                <a:rPr lang="en-US" altLang="ko-KR" sz="2000" b="1" dirty="0">
                  <a:latin typeface="Arial" panose="020B0604020202020204" pitchFamily="34" charset="0"/>
                </a:rPr>
                <a:t> </a:t>
              </a:r>
              <a:r>
                <a:rPr lang="en-US" altLang="ko-KR" sz="2000" b="1" dirty="0">
                  <a:solidFill>
                    <a:srgbClr val="000099"/>
                  </a:solidFill>
                  <a:latin typeface="Arial" panose="020B0604020202020204" pitchFamily="34" charset="0"/>
                </a:rPr>
                <a:t>Shift Instructions</a:t>
              </a:r>
            </a:p>
          </p:txBody>
        </p:sp>
        <p:sp>
          <p:nvSpPr>
            <p:cNvPr id="21520" name="Rectangle 16">
              <a:extLst>
                <a:ext uri="{FF2B5EF4-FFF2-40B4-BE49-F238E27FC236}">
                  <a16:creationId xmlns:a16="http://schemas.microsoft.com/office/drawing/2014/main" xmlns="" id="{B45ECC57-CBAE-4D73-8294-C757EBC8D672}"/>
                </a:ext>
              </a:extLst>
            </p:cNvPr>
            <p:cNvSpPr>
              <a:spLocks noChangeArrowheads="1"/>
            </p:cNvSpPr>
            <p:nvPr/>
          </p:nvSpPr>
          <p:spPr bwMode="auto">
            <a:xfrm>
              <a:off x="8394282" y="4426034"/>
              <a:ext cx="3122612" cy="1838325"/>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522" name="Line 18">
              <a:extLst>
                <a:ext uri="{FF2B5EF4-FFF2-40B4-BE49-F238E27FC236}">
                  <a16:creationId xmlns:a16="http://schemas.microsoft.com/office/drawing/2014/main" xmlns="" id="{BF5BF792-B61E-42C4-92C2-D7847EA45783}"/>
                </a:ext>
              </a:extLst>
            </p:cNvPr>
            <p:cNvSpPr>
              <a:spLocks noChangeShapeType="1"/>
            </p:cNvSpPr>
            <p:nvPr/>
          </p:nvSpPr>
          <p:spPr bwMode="auto">
            <a:xfrm>
              <a:off x="8406982" y="4656220"/>
              <a:ext cx="3122612"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1524" name="Rectangle 20">
            <a:extLst>
              <a:ext uri="{FF2B5EF4-FFF2-40B4-BE49-F238E27FC236}">
                <a16:creationId xmlns:a16="http://schemas.microsoft.com/office/drawing/2014/main" xmlns="" id="{175D9D7B-ECEA-4E78-954D-E9596D279B27}"/>
              </a:ext>
            </a:extLst>
          </p:cNvPr>
          <p:cNvSpPr>
            <a:spLocks noChangeArrowheads="1"/>
          </p:cNvSpPr>
          <p:nvPr/>
        </p:nvSpPr>
        <p:spPr bwMode="auto">
          <a:xfrm>
            <a:off x="3449639" y="2184400"/>
            <a:ext cx="2950873" cy="16409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80000"/>
              </a:lnSpc>
            </a:pPr>
            <a:r>
              <a:rPr lang="en-US" altLang="ko-KR" sz="1400">
                <a:latin typeface="Arial" panose="020B0604020202020204" pitchFamily="34" charset="0"/>
              </a:rPr>
              <a:t>Increment                              INC</a:t>
            </a:r>
          </a:p>
          <a:p>
            <a:pPr latinLnBrk="0">
              <a:lnSpc>
                <a:spcPct val="80000"/>
              </a:lnSpc>
            </a:pPr>
            <a:r>
              <a:rPr lang="en-US" altLang="ko-KR" sz="1400">
                <a:latin typeface="Arial" panose="020B0604020202020204" pitchFamily="34" charset="0"/>
              </a:rPr>
              <a:t>Decrement                             DEC</a:t>
            </a:r>
          </a:p>
          <a:p>
            <a:pPr latinLnBrk="0">
              <a:lnSpc>
                <a:spcPct val="80000"/>
              </a:lnSpc>
            </a:pPr>
            <a:r>
              <a:rPr lang="en-US" altLang="ko-KR" sz="1400">
                <a:latin typeface="Arial" panose="020B0604020202020204" pitchFamily="34" charset="0"/>
              </a:rPr>
              <a:t>Add                                        ADD</a:t>
            </a:r>
          </a:p>
          <a:p>
            <a:pPr latinLnBrk="0">
              <a:lnSpc>
                <a:spcPct val="80000"/>
              </a:lnSpc>
            </a:pPr>
            <a:r>
              <a:rPr lang="en-US" altLang="ko-KR" sz="1400">
                <a:latin typeface="Arial" panose="020B0604020202020204" pitchFamily="34" charset="0"/>
              </a:rPr>
              <a:t>Subtract                                 SUB</a:t>
            </a:r>
          </a:p>
          <a:p>
            <a:pPr latinLnBrk="0">
              <a:lnSpc>
                <a:spcPct val="80000"/>
              </a:lnSpc>
            </a:pPr>
            <a:r>
              <a:rPr lang="en-US" altLang="ko-KR" sz="1400">
                <a:latin typeface="Arial" panose="020B0604020202020204" pitchFamily="34" charset="0"/>
              </a:rPr>
              <a:t>Multiply                                  MUL</a:t>
            </a:r>
          </a:p>
          <a:p>
            <a:pPr latinLnBrk="0">
              <a:lnSpc>
                <a:spcPct val="80000"/>
              </a:lnSpc>
            </a:pPr>
            <a:r>
              <a:rPr lang="en-US" altLang="ko-KR" sz="1400">
                <a:latin typeface="Arial" panose="020B0604020202020204" pitchFamily="34" charset="0"/>
              </a:rPr>
              <a:t>Divide                                     DIV</a:t>
            </a:r>
          </a:p>
          <a:p>
            <a:pPr latinLnBrk="0">
              <a:lnSpc>
                <a:spcPct val="80000"/>
              </a:lnSpc>
            </a:pPr>
            <a:r>
              <a:rPr lang="en-US" altLang="ko-KR" sz="1400">
                <a:latin typeface="Arial" panose="020B0604020202020204" pitchFamily="34" charset="0"/>
              </a:rPr>
              <a:t>Add with Carry                      ADDC</a:t>
            </a:r>
          </a:p>
          <a:p>
            <a:pPr latinLnBrk="0">
              <a:lnSpc>
                <a:spcPct val="80000"/>
              </a:lnSpc>
            </a:pPr>
            <a:r>
              <a:rPr lang="en-US" altLang="ko-KR" sz="1400">
                <a:latin typeface="Arial" panose="020B0604020202020204" pitchFamily="34" charset="0"/>
              </a:rPr>
              <a:t>Subtract with Borrow           SUBB</a:t>
            </a:r>
          </a:p>
          <a:p>
            <a:pPr latinLnBrk="0">
              <a:lnSpc>
                <a:spcPct val="80000"/>
              </a:lnSpc>
            </a:pPr>
            <a:r>
              <a:rPr lang="en-US" altLang="ko-KR" sz="1400">
                <a:latin typeface="Arial" panose="020B0604020202020204" pitchFamily="34" charset="0"/>
              </a:rPr>
              <a:t>Negate(2’s Complement)      NEG</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1C74DD90-2403-4BF8-BA0E-B3D0CC70685B}"/>
              </a:ext>
            </a:extLst>
          </p:cNvPr>
          <p:cNvPicPr>
            <a:picLocks noChangeAspect="1"/>
          </p:cNvPicPr>
          <p:nvPr/>
        </p:nvPicPr>
        <p:blipFill>
          <a:blip r:embed="rId2"/>
          <a:stretch>
            <a:fillRect/>
          </a:stretch>
        </p:blipFill>
        <p:spPr>
          <a:xfrm>
            <a:off x="305232" y="1888388"/>
            <a:ext cx="11439119" cy="4395537"/>
          </a:xfrm>
          <a:prstGeom prst="rect">
            <a:avLst/>
          </a:prstGeom>
        </p:spPr>
      </p:pic>
      <p:sp>
        <p:nvSpPr>
          <p:cNvPr id="3" name="Rectangle 2">
            <a:extLst>
              <a:ext uri="{FF2B5EF4-FFF2-40B4-BE49-F238E27FC236}">
                <a16:creationId xmlns:a16="http://schemas.microsoft.com/office/drawing/2014/main" xmlns="" id="{3667A236-6427-42C9-930B-928BE0777EA3}"/>
              </a:ext>
            </a:extLst>
          </p:cNvPr>
          <p:cNvSpPr/>
          <p:nvPr/>
        </p:nvSpPr>
        <p:spPr>
          <a:xfrm>
            <a:off x="284357" y="484805"/>
            <a:ext cx="3352200" cy="584775"/>
          </a:xfrm>
          <a:prstGeom prst="rect">
            <a:avLst/>
          </a:prstGeom>
        </p:spPr>
        <p:txBody>
          <a:bodyPr wrap="none">
            <a:spAutoFit/>
          </a:bodyPr>
          <a:lstStyle/>
          <a:p>
            <a:r>
              <a:rPr lang="en-IN" sz="3200" b="1" dirty="0">
                <a:latin typeface="Arial" panose="020B0604020202020204" pitchFamily="34" charset="0"/>
                <a:ea typeface="Times New Roman" panose="02020603050405020304" pitchFamily="18" charset="0"/>
              </a:rPr>
              <a:t>Control memory</a:t>
            </a:r>
            <a:endParaRPr lang="en-US" sz="3200" b="1" dirty="0"/>
          </a:p>
        </p:txBody>
      </p:sp>
    </p:spTree>
    <p:extLst>
      <p:ext uri="{BB962C8B-B14F-4D97-AF65-F5344CB8AC3E}">
        <p14:creationId xmlns:p14="http://schemas.microsoft.com/office/powerpoint/2010/main" val="19759166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18EC43B7-C15C-4AEE-83D0-E9B30C3AB6AA}"/>
              </a:ext>
            </a:extLst>
          </p:cNvPr>
          <p:cNvPicPr>
            <a:picLocks noChangeAspect="1"/>
          </p:cNvPicPr>
          <p:nvPr/>
        </p:nvPicPr>
        <p:blipFill>
          <a:blip r:embed="rId2"/>
          <a:stretch>
            <a:fillRect/>
          </a:stretch>
        </p:blipFill>
        <p:spPr>
          <a:xfrm>
            <a:off x="-141412" y="0"/>
            <a:ext cx="6410914" cy="6858000"/>
          </a:xfrm>
          <a:prstGeom prst="rect">
            <a:avLst/>
          </a:prstGeom>
        </p:spPr>
      </p:pic>
      <p:pic>
        <p:nvPicPr>
          <p:cNvPr id="2" name="Picture 1">
            <a:extLst>
              <a:ext uri="{FF2B5EF4-FFF2-40B4-BE49-F238E27FC236}">
                <a16:creationId xmlns:a16="http://schemas.microsoft.com/office/drawing/2014/main" xmlns="" id="{7FB93D0E-F440-4A50-88A6-26FC7DC8F927}"/>
              </a:ext>
            </a:extLst>
          </p:cNvPr>
          <p:cNvPicPr>
            <a:picLocks noChangeAspect="1"/>
          </p:cNvPicPr>
          <p:nvPr/>
        </p:nvPicPr>
        <p:blipFill>
          <a:blip r:embed="rId3"/>
          <a:stretch>
            <a:fillRect/>
          </a:stretch>
        </p:blipFill>
        <p:spPr>
          <a:xfrm>
            <a:off x="6368716" y="41495"/>
            <a:ext cx="5823284" cy="1530458"/>
          </a:xfrm>
          <a:prstGeom prst="rect">
            <a:avLst/>
          </a:prstGeom>
        </p:spPr>
      </p:pic>
      <p:sp>
        <p:nvSpPr>
          <p:cNvPr id="4" name="Rectangle 3">
            <a:extLst>
              <a:ext uri="{FF2B5EF4-FFF2-40B4-BE49-F238E27FC236}">
                <a16:creationId xmlns:a16="http://schemas.microsoft.com/office/drawing/2014/main" xmlns="" id="{0E101DED-F0DA-493F-BF7E-2B00113D7EB6}"/>
              </a:ext>
            </a:extLst>
          </p:cNvPr>
          <p:cNvSpPr/>
          <p:nvPr/>
        </p:nvSpPr>
        <p:spPr>
          <a:xfrm>
            <a:off x="7909800" y="5954877"/>
            <a:ext cx="3244799" cy="461665"/>
          </a:xfrm>
          <a:prstGeom prst="rect">
            <a:avLst/>
          </a:prstGeom>
        </p:spPr>
        <p:txBody>
          <a:bodyPr wrap="none">
            <a:spAutoFit/>
          </a:bodyPr>
          <a:lstStyle/>
          <a:p>
            <a:r>
              <a:rPr lang="en-IN" sz="2400" b="1" dirty="0">
                <a:latin typeface="Arial" panose="020B0604020202020204" pitchFamily="34" charset="0"/>
              </a:rPr>
              <a:t>Address Sequencing</a:t>
            </a:r>
            <a:endParaRPr lang="en-US" sz="2400" b="1" dirty="0"/>
          </a:p>
        </p:txBody>
      </p:sp>
    </p:spTree>
    <p:extLst>
      <p:ext uri="{BB962C8B-B14F-4D97-AF65-F5344CB8AC3E}">
        <p14:creationId xmlns:p14="http://schemas.microsoft.com/office/powerpoint/2010/main" val="35080985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0DC022EA-6D5A-43E8-981E-3850A22F3140}"/>
              </a:ext>
            </a:extLst>
          </p:cNvPr>
          <p:cNvPicPr>
            <a:picLocks noChangeAspect="1"/>
          </p:cNvPicPr>
          <p:nvPr/>
        </p:nvPicPr>
        <p:blipFill>
          <a:blip r:embed="rId2"/>
          <a:stretch>
            <a:fillRect/>
          </a:stretch>
        </p:blipFill>
        <p:spPr>
          <a:xfrm>
            <a:off x="0" y="0"/>
            <a:ext cx="4998931" cy="6858000"/>
          </a:xfrm>
          <a:prstGeom prst="rect">
            <a:avLst/>
          </a:prstGeom>
        </p:spPr>
      </p:pic>
      <p:pic>
        <p:nvPicPr>
          <p:cNvPr id="3" name="Picture 2">
            <a:extLst>
              <a:ext uri="{FF2B5EF4-FFF2-40B4-BE49-F238E27FC236}">
                <a16:creationId xmlns:a16="http://schemas.microsoft.com/office/drawing/2014/main" xmlns="" id="{2DE74D8B-5861-42C7-8A2B-221792AFDA21}"/>
              </a:ext>
            </a:extLst>
          </p:cNvPr>
          <p:cNvPicPr>
            <a:picLocks noChangeAspect="1"/>
          </p:cNvPicPr>
          <p:nvPr/>
        </p:nvPicPr>
        <p:blipFill>
          <a:blip r:embed="rId3"/>
          <a:stretch>
            <a:fillRect/>
          </a:stretch>
        </p:blipFill>
        <p:spPr>
          <a:xfrm>
            <a:off x="6030129" y="1"/>
            <a:ext cx="4778143" cy="4065814"/>
          </a:xfrm>
          <a:prstGeom prst="rect">
            <a:avLst/>
          </a:prstGeom>
        </p:spPr>
      </p:pic>
      <p:pic>
        <p:nvPicPr>
          <p:cNvPr id="4" name="Picture 3">
            <a:extLst>
              <a:ext uri="{FF2B5EF4-FFF2-40B4-BE49-F238E27FC236}">
                <a16:creationId xmlns:a16="http://schemas.microsoft.com/office/drawing/2014/main" xmlns="" id="{AADA7B54-D891-45E7-A389-DD388865EA14}"/>
              </a:ext>
            </a:extLst>
          </p:cNvPr>
          <p:cNvPicPr>
            <a:picLocks noChangeAspect="1"/>
          </p:cNvPicPr>
          <p:nvPr/>
        </p:nvPicPr>
        <p:blipFill>
          <a:blip r:embed="rId4"/>
          <a:stretch>
            <a:fillRect/>
          </a:stretch>
        </p:blipFill>
        <p:spPr>
          <a:xfrm>
            <a:off x="5783400" y="4185466"/>
            <a:ext cx="5263808" cy="2639876"/>
          </a:xfrm>
          <a:prstGeom prst="rect">
            <a:avLst/>
          </a:prstGeom>
        </p:spPr>
      </p:pic>
      <p:sp>
        <p:nvSpPr>
          <p:cNvPr id="6" name="Rectangle 5">
            <a:extLst>
              <a:ext uri="{FF2B5EF4-FFF2-40B4-BE49-F238E27FC236}">
                <a16:creationId xmlns:a16="http://schemas.microsoft.com/office/drawing/2014/main" xmlns="" id="{9EA86B13-214B-40B0-884D-0F15B91FF6A0}"/>
              </a:ext>
            </a:extLst>
          </p:cNvPr>
          <p:cNvSpPr/>
          <p:nvPr/>
        </p:nvSpPr>
        <p:spPr>
          <a:xfrm>
            <a:off x="396939" y="6396335"/>
            <a:ext cx="4153701" cy="461665"/>
          </a:xfrm>
          <a:prstGeom prst="rect">
            <a:avLst/>
          </a:prstGeom>
        </p:spPr>
        <p:txBody>
          <a:bodyPr wrap="none">
            <a:spAutoFit/>
          </a:bodyPr>
          <a:lstStyle/>
          <a:p>
            <a:r>
              <a:rPr lang="en-IN" sz="2400" b="1" dirty="0">
                <a:latin typeface="Arial" panose="020B0604020202020204" pitchFamily="34" charset="0"/>
              </a:rPr>
              <a:t>Micro Programme Example</a:t>
            </a:r>
            <a:endParaRPr lang="en-US" sz="2400" b="1" dirty="0"/>
          </a:p>
        </p:txBody>
      </p:sp>
    </p:spTree>
    <p:extLst>
      <p:ext uri="{BB962C8B-B14F-4D97-AF65-F5344CB8AC3E}">
        <p14:creationId xmlns:p14="http://schemas.microsoft.com/office/powerpoint/2010/main" val="32317308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6E55C0BD-39F7-406D-98FE-9317928AD298}"/>
              </a:ext>
            </a:extLst>
          </p:cNvPr>
          <p:cNvPicPr>
            <a:picLocks noChangeAspect="1"/>
          </p:cNvPicPr>
          <p:nvPr/>
        </p:nvPicPr>
        <p:blipFill>
          <a:blip r:embed="rId2"/>
          <a:stretch>
            <a:fillRect/>
          </a:stretch>
        </p:blipFill>
        <p:spPr>
          <a:xfrm>
            <a:off x="114301" y="256424"/>
            <a:ext cx="3714752" cy="2731704"/>
          </a:xfrm>
          <a:prstGeom prst="rect">
            <a:avLst/>
          </a:prstGeom>
        </p:spPr>
      </p:pic>
      <p:pic>
        <p:nvPicPr>
          <p:cNvPr id="3" name="Picture 2">
            <a:extLst>
              <a:ext uri="{FF2B5EF4-FFF2-40B4-BE49-F238E27FC236}">
                <a16:creationId xmlns:a16="http://schemas.microsoft.com/office/drawing/2014/main" xmlns="" id="{A4391C98-DBC2-4D66-9240-2DC8842F1C83}"/>
              </a:ext>
            </a:extLst>
          </p:cNvPr>
          <p:cNvPicPr>
            <a:picLocks noChangeAspect="1"/>
          </p:cNvPicPr>
          <p:nvPr/>
        </p:nvPicPr>
        <p:blipFill>
          <a:blip r:embed="rId3"/>
          <a:stretch>
            <a:fillRect/>
          </a:stretch>
        </p:blipFill>
        <p:spPr>
          <a:xfrm>
            <a:off x="4047042" y="301204"/>
            <a:ext cx="3727707" cy="2719582"/>
          </a:xfrm>
          <a:prstGeom prst="rect">
            <a:avLst/>
          </a:prstGeom>
        </p:spPr>
      </p:pic>
      <p:pic>
        <p:nvPicPr>
          <p:cNvPr id="4" name="Picture 3">
            <a:extLst>
              <a:ext uri="{FF2B5EF4-FFF2-40B4-BE49-F238E27FC236}">
                <a16:creationId xmlns:a16="http://schemas.microsoft.com/office/drawing/2014/main" xmlns="" id="{A8B40C40-F003-4C68-95B8-92F3882CB998}"/>
              </a:ext>
            </a:extLst>
          </p:cNvPr>
          <p:cNvPicPr>
            <a:picLocks noChangeAspect="1"/>
          </p:cNvPicPr>
          <p:nvPr/>
        </p:nvPicPr>
        <p:blipFill>
          <a:blip r:embed="rId4"/>
          <a:stretch>
            <a:fillRect/>
          </a:stretch>
        </p:blipFill>
        <p:spPr>
          <a:xfrm>
            <a:off x="8034643" y="252381"/>
            <a:ext cx="3904118" cy="2866377"/>
          </a:xfrm>
          <a:prstGeom prst="rect">
            <a:avLst/>
          </a:prstGeom>
        </p:spPr>
      </p:pic>
      <p:pic>
        <p:nvPicPr>
          <p:cNvPr id="5" name="Picture 4">
            <a:extLst>
              <a:ext uri="{FF2B5EF4-FFF2-40B4-BE49-F238E27FC236}">
                <a16:creationId xmlns:a16="http://schemas.microsoft.com/office/drawing/2014/main" xmlns="" id="{0F9291BA-FE8B-49CB-A7CE-5EA7B95AFE60}"/>
              </a:ext>
            </a:extLst>
          </p:cNvPr>
          <p:cNvPicPr>
            <a:picLocks noChangeAspect="1"/>
          </p:cNvPicPr>
          <p:nvPr/>
        </p:nvPicPr>
        <p:blipFill>
          <a:blip r:embed="rId5"/>
          <a:stretch>
            <a:fillRect/>
          </a:stretch>
        </p:blipFill>
        <p:spPr>
          <a:xfrm>
            <a:off x="0" y="3654700"/>
            <a:ext cx="4935934" cy="1488800"/>
          </a:xfrm>
          <a:prstGeom prst="rect">
            <a:avLst/>
          </a:prstGeom>
        </p:spPr>
      </p:pic>
      <p:pic>
        <p:nvPicPr>
          <p:cNvPr id="6" name="Picture 5">
            <a:extLst>
              <a:ext uri="{FF2B5EF4-FFF2-40B4-BE49-F238E27FC236}">
                <a16:creationId xmlns:a16="http://schemas.microsoft.com/office/drawing/2014/main" xmlns="" id="{821735D2-DAF3-44E3-8C3F-81274179BF9E}"/>
              </a:ext>
            </a:extLst>
          </p:cNvPr>
          <p:cNvPicPr>
            <a:picLocks noChangeAspect="1"/>
          </p:cNvPicPr>
          <p:nvPr/>
        </p:nvPicPr>
        <p:blipFill>
          <a:blip r:embed="rId6"/>
          <a:stretch>
            <a:fillRect/>
          </a:stretch>
        </p:blipFill>
        <p:spPr>
          <a:xfrm>
            <a:off x="5497799" y="3581305"/>
            <a:ext cx="6373072" cy="2156876"/>
          </a:xfrm>
          <a:prstGeom prst="rect">
            <a:avLst/>
          </a:prstGeom>
        </p:spPr>
      </p:pic>
    </p:spTree>
    <p:extLst>
      <p:ext uri="{BB962C8B-B14F-4D97-AF65-F5344CB8AC3E}">
        <p14:creationId xmlns:p14="http://schemas.microsoft.com/office/powerpoint/2010/main" val="11704284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2096C24C-5ECA-432D-9FA0-7374AE6D6F23}"/>
              </a:ext>
            </a:extLst>
          </p:cNvPr>
          <p:cNvPicPr>
            <a:picLocks noChangeAspect="1"/>
          </p:cNvPicPr>
          <p:nvPr/>
        </p:nvPicPr>
        <p:blipFill>
          <a:blip r:embed="rId2"/>
          <a:stretch>
            <a:fillRect/>
          </a:stretch>
        </p:blipFill>
        <p:spPr>
          <a:xfrm>
            <a:off x="512705" y="0"/>
            <a:ext cx="7188139" cy="6858000"/>
          </a:xfrm>
          <a:prstGeom prst="rect">
            <a:avLst/>
          </a:prstGeom>
        </p:spPr>
      </p:pic>
      <p:sp>
        <p:nvSpPr>
          <p:cNvPr id="3" name="Rectangle 2">
            <a:extLst>
              <a:ext uri="{FF2B5EF4-FFF2-40B4-BE49-F238E27FC236}">
                <a16:creationId xmlns:a16="http://schemas.microsoft.com/office/drawing/2014/main" xmlns="" id="{D2455589-D56B-4863-9918-2D280CDB0FDB}"/>
              </a:ext>
            </a:extLst>
          </p:cNvPr>
          <p:cNvSpPr/>
          <p:nvPr/>
        </p:nvSpPr>
        <p:spPr>
          <a:xfrm>
            <a:off x="8024100" y="174563"/>
            <a:ext cx="3446777" cy="461665"/>
          </a:xfrm>
          <a:prstGeom prst="rect">
            <a:avLst/>
          </a:prstGeom>
        </p:spPr>
        <p:txBody>
          <a:bodyPr wrap="none">
            <a:spAutoFit/>
          </a:bodyPr>
          <a:lstStyle/>
          <a:p>
            <a:r>
              <a:rPr lang="en-IN" sz="2400" b="1" dirty="0">
                <a:latin typeface="Arial" panose="020B0604020202020204" pitchFamily="34" charset="0"/>
              </a:rPr>
              <a:t>Design of Control Unit</a:t>
            </a:r>
            <a:endParaRPr lang="en-US" sz="2400" b="1" dirty="0"/>
          </a:p>
        </p:txBody>
      </p:sp>
    </p:spTree>
    <p:extLst>
      <p:ext uri="{BB962C8B-B14F-4D97-AF65-F5344CB8AC3E}">
        <p14:creationId xmlns:p14="http://schemas.microsoft.com/office/powerpoint/2010/main" val="2529277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D61222-32E1-4ACE-98E8-3811E4BFE8A5}"/>
              </a:ext>
            </a:extLst>
          </p:cNvPr>
          <p:cNvSpPr>
            <a:spLocks noGrp="1"/>
          </p:cNvSpPr>
          <p:nvPr>
            <p:ph type="title"/>
          </p:nvPr>
        </p:nvSpPr>
        <p:spPr>
          <a:xfrm>
            <a:off x="169682" y="299139"/>
            <a:ext cx="10515600" cy="464434"/>
          </a:xfrm>
        </p:spPr>
        <p:txBody>
          <a:bodyPr>
            <a:normAutofit fontScale="90000"/>
          </a:bodyPr>
          <a:lstStyle/>
          <a:p>
            <a:r>
              <a:rPr lang="en-US" b="1" dirty="0"/>
              <a:t>Central Processing Unit</a:t>
            </a:r>
          </a:p>
        </p:txBody>
      </p:sp>
      <p:sp>
        <p:nvSpPr>
          <p:cNvPr id="3" name="Content Placeholder 2">
            <a:extLst>
              <a:ext uri="{FF2B5EF4-FFF2-40B4-BE49-F238E27FC236}">
                <a16:creationId xmlns:a16="http://schemas.microsoft.com/office/drawing/2014/main" xmlns="" id="{628068AE-85F0-44D7-889C-A3CC44D626DC}"/>
              </a:ext>
            </a:extLst>
          </p:cNvPr>
          <p:cNvSpPr>
            <a:spLocks noGrp="1"/>
          </p:cNvSpPr>
          <p:nvPr>
            <p:ph idx="1"/>
          </p:nvPr>
        </p:nvSpPr>
        <p:spPr>
          <a:xfrm>
            <a:off x="649664" y="1140643"/>
            <a:ext cx="10515600" cy="4536700"/>
          </a:xfrm>
        </p:spPr>
        <p:txBody>
          <a:bodyPr>
            <a:normAutofit fontScale="92500"/>
          </a:bodyPr>
          <a:lstStyle/>
          <a:p>
            <a:r>
              <a:rPr lang="en-US" sz="3600" dirty="0"/>
              <a:t>The Components with in the CPU</a:t>
            </a:r>
          </a:p>
          <a:p>
            <a:pPr marL="457200" lvl="1" indent="0">
              <a:buNone/>
            </a:pPr>
            <a:r>
              <a:rPr lang="en-US" sz="3600" dirty="0"/>
              <a:t>	</a:t>
            </a:r>
            <a:r>
              <a:rPr lang="en-US" sz="3200" dirty="0"/>
              <a:t>1) Register Sets</a:t>
            </a:r>
          </a:p>
          <a:p>
            <a:pPr marL="457200" lvl="1" indent="0">
              <a:buNone/>
            </a:pPr>
            <a:r>
              <a:rPr lang="en-US" sz="3200" dirty="0"/>
              <a:t>	2) Arithmetic and Logical Unit</a:t>
            </a:r>
          </a:p>
          <a:p>
            <a:pPr marL="457200" lvl="1" indent="0">
              <a:buNone/>
            </a:pPr>
            <a:r>
              <a:rPr lang="en-US" sz="3200" dirty="0"/>
              <a:t>	3) Control Unit</a:t>
            </a:r>
          </a:p>
          <a:p>
            <a:pPr marL="457200" lvl="1" indent="0">
              <a:buNone/>
            </a:pPr>
            <a:endParaRPr lang="en-US" sz="3600" dirty="0"/>
          </a:p>
          <a:p>
            <a:pPr lvl="1"/>
            <a:r>
              <a:rPr lang="en-US" sz="3600" dirty="0"/>
              <a:t>Register sets </a:t>
            </a:r>
          </a:p>
          <a:p>
            <a:pPr marL="1371600" lvl="2" indent="-457200">
              <a:buAutoNum type="alphaLcParenR"/>
            </a:pPr>
            <a:r>
              <a:rPr lang="en-US" sz="3200" dirty="0"/>
              <a:t> Single Accumulator organization     (Special purpose reg)</a:t>
            </a:r>
          </a:p>
          <a:p>
            <a:pPr marL="914400" lvl="2" indent="0">
              <a:buNone/>
            </a:pPr>
            <a:r>
              <a:rPr lang="en-US" sz="3200" dirty="0"/>
              <a:t>b)     General Register Organization</a:t>
            </a:r>
          </a:p>
          <a:p>
            <a:pPr marL="914400" lvl="2" indent="0">
              <a:buNone/>
            </a:pPr>
            <a:r>
              <a:rPr lang="en-US" sz="3200" dirty="0"/>
              <a:t>c)     Stack Organization</a:t>
            </a:r>
          </a:p>
          <a:p>
            <a:pPr marL="914400" lvl="1" indent="-457200">
              <a:buAutoNum type="alphaLcParenR"/>
            </a:pPr>
            <a:endParaRPr lang="en-US" dirty="0"/>
          </a:p>
        </p:txBody>
      </p:sp>
    </p:spTree>
    <p:extLst>
      <p:ext uri="{BB962C8B-B14F-4D97-AF65-F5344CB8AC3E}">
        <p14:creationId xmlns:p14="http://schemas.microsoft.com/office/powerpoint/2010/main" val="769297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xmlns="" id="{DE0CF0F2-DB91-417E-A9FD-CC5E9CD2EC6B}"/>
              </a:ext>
            </a:extLst>
          </p:cNvPr>
          <p:cNvSpPr>
            <a:spLocks noGrp="1" noChangeArrowheads="1"/>
          </p:cNvSpPr>
          <p:nvPr>
            <p:ph type="title"/>
          </p:nvPr>
        </p:nvSpPr>
        <p:spPr>
          <a:xfrm>
            <a:off x="0" y="0"/>
            <a:ext cx="7385050" cy="650875"/>
          </a:xfrm>
          <a:noFill/>
          <a:ln/>
        </p:spPr>
        <p:txBody>
          <a:bodyPr anchor="ctr"/>
          <a:lstStyle/>
          <a:p>
            <a:r>
              <a:rPr lang="en-US" altLang="ko-KR" sz="2800" b="1" dirty="0">
                <a:latin typeface="Times New Roman" panose="02020603050405020304" pitchFamily="18" charset="0"/>
                <a:cs typeface="Times New Roman" panose="02020603050405020304" pitchFamily="18" charset="0"/>
              </a:rPr>
              <a:t>MAJOR  COMPONENTS  OF  CPU</a:t>
            </a:r>
          </a:p>
        </p:txBody>
      </p:sp>
      <p:sp>
        <p:nvSpPr>
          <p:cNvPr id="5124" name="Rectangle 4">
            <a:extLst>
              <a:ext uri="{FF2B5EF4-FFF2-40B4-BE49-F238E27FC236}">
                <a16:creationId xmlns:a16="http://schemas.microsoft.com/office/drawing/2014/main" xmlns="" id="{202162A3-7943-4661-BCF7-F3E47CE1A965}"/>
              </a:ext>
            </a:extLst>
          </p:cNvPr>
          <p:cNvSpPr>
            <a:spLocks noChangeArrowheads="1"/>
          </p:cNvSpPr>
          <p:nvPr/>
        </p:nvSpPr>
        <p:spPr bwMode="auto">
          <a:xfrm>
            <a:off x="224589" y="955675"/>
            <a:ext cx="10315074" cy="381386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latinLnBrk="0">
              <a:lnSpc>
                <a:spcPct val="100000"/>
              </a:lnSpc>
              <a:buClr>
                <a:srgbClr val="333300"/>
              </a:buClr>
              <a:buFontTx/>
              <a:buChar char="•"/>
            </a:pPr>
            <a:r>
              <a:rPr lang="en-US" altLang="ko-KR" sz="2000" dirty="0">
                <a:latin typeface="Arial" panose="020B0604020202020204" pitchFamily="34" charset="0"/>
              </a:rPr>
              <a:t> </a:t>
            </a:r>
            <a:r>
              <a:rPr lang="en-US" altLang="ko-KR" sz="2000" dirty="0">
                <a:solidFill>
                  <a:srgbClr val="FF0000"/>
                </a:solidFill>
                <a:latin typeface="Arial" panose="020B0604020202020204" pitchFamily="34" charset="0"/>
              </a:rPr>
              <a:t>Storage Components</a:t>
            </a:r>
            <a:endParaRPr lang="en-US" altLang="ko-KR" sz="2000" dirty="0">
              <a:solidFill>
                <a:schemeClr val="bg2"/>
              </a:solidFill>
              <a:latin typeface="Arial" panose="020B0604020202020204" pitchFamily="34" charset="0"/>
            </a:endParaRPr>
          </a:p>
          <a:p>
            <a:pPr marL="857250" lvl="1" indent="-285750" latinLnBrk="0">
              <a:lnSpc>
                <a:spcPct val="100000"/>
              </a:lnSpc>
              <a:buClr>
                <a:schemeClr val="tx2"/>
              </a:buClr>
              <a:buFont typeface="Wingdings" panose="05000000000000000000" pitchFamily="2" charset="2"/>
              <a:buChar char="ü"/>
            </a:pPr>
            <a:r>
              <a:rPr lang="en-US" altLang="ko-KR" sz="1800" dirty="0">
                <a:latin typeface="Arial" panose="020B0604020202020204" pitchFamily="34" charset="0"/>
              </a:rPr>
              <a:t> Registers</a:t>
            </a:r>
          </a:p>
          <a:p>
            <a:pPr marL="857250" lvl="1" indent="-285750" latinLnBrk="0">
              <a:lnSpc>
                <a:spcPct val="100000"/>
              </a:lnSpc>
              <a:buClr>
                <a:schemeClr val="tx2"/>
              </a:buClr>
              <a:buFont typeface="Wingdings" panose="05000000000000000000" pitchFamily="2" charset="2"/>
              <a:buChar char="ü"/>
            </a:pPr>
            <a:r>
              <a:rPr lang="en-US" altLang="ko-KR" sz="1800" dirty="0">
                <a:latin typeface="Arial" panose="020B0604020202020204" pitchFamily="34" charset="0"/>
              </a:rPr>
              <a:t> Flags</a:t>
            </a:r>
          </a:p>
          <a:p>
            <a:pPr latinLnBrk="0">
              <a:lnSpc>
                <a:spcPct val="100000"/>
              </a:lnSpc>
            </a:pPr>
            <a:endParaRPr lang="en-US" altLang="ko-KR" sz="1800" dirty="0">
              <a:latin typeface="Arial" panose="020B0604020202020204" pitchFamily="34" charset="0"/>
            </a:endParaRPr>
          </a:p>
          <a:p>
            <a:pPr latinLnBrk="0">
              <a:lnSpc>
                <a:spcPct val="100000"/>
              </a:lnSpc>
              <a:buFontTx/>
              <a:buChar char="•"/>
            </a:pPr>
            <a:r>
              <a:rPr lang="en-US" altLang="ko-KR" sz="2000" dirty="0">
                <a:solidFill>
                  <a:schemeClr val="tx2"/>
                </a:solidFill>
                <a:latin typeface="Arial" panose="020B0604020202020204" pitchFamily="34" charset="0"/>
              </a:rPr>
              <a:t> Execution (Processing) Components</a:t>
            </a:r>
          </a:p>
          <a:p>
            <a:pPr marL="857250" lvl="1" indent="-285750" latinLnBrk="0">
              <a:lnSpc>
                <a:spcPct val="100000"/>
              </a:lnSpc>
              <a:buClr>
                <a:schemeClr val="accent1"/>
              </a:buClr>
              <a:buFont typeface="Wingdings" panose="05000000000000000000" pitchFamily="2" charset="2"/>
              <a:buChar char="ü"/>
            </a:pPr>
            <a:r>
              <a:rPr lang="en-US" altLang="ko-KR" sz="1800" dirty="0">
                <a:latin typeface="Arial" panose="020B0604020202020204" pitchFamily="34" charset="0"/>
              </a:rPr>
              <a:t>Arithmetic Logic Unit(ALU)</a:t>
            </a:r>
          </a:p>
          <a:p>
            <a:pPr marL="1428750" lvl="2" indent="-285750" latinLnBrk="0">
              <a:lnSpc>
                <a:spcPct val="100000"/>
              </a:lnSpc>
              <a:buFont typeface="Arial" panose="020B0604020202020204" pitchFamily="34" charset="0"/>
              <a:buChar char="•"/>
            </a:pPr>
            <a:r>
              <a:rPr lang="en-US" altLang="ko-KR" sz="1800" dirty="0">
                <a:latin typeface="Arial" panose="020B0604020202020204" pitchFamily="34" charset="0"/>
              </a:rPr>
              <a:t>Arithmetic calculations, Logical computations, Shifts/Rotates</a:t>
            </a:r>
          </a:p>
          <a:p>
            <a:pPr latinLnBrk="0">
              <a:lnSpc>
                <a:spcPct val="100000"/>
              </a:lnSpc>
            </a:pPr>
            <a:endParaRPr lang="en-US" altLang="ko-KR" sz="1800" dirty="0">
              <a:latin typeface="Arial" panose="020B0604020202020204" pitchFamily="34" charset="0"/>
            </a:endParaRPr>
          </a:p>
          <a:p>
            <a:pPr latinLnBrk="0">
              <a:lnSpc>
                <a:spcPct val="100000"/>
              </a:lnSpc>
              <a:buClr>
                <a:schemeClr val="tx2"/>
              </a:buClr>
              <a:buFontTx/>
              <a:buChar char="•"/>
            </a:pPr>
            <a:r>
              <a:rPr lang="en-US" altLang="ko-KR" sz="2000" dirty="0">
                <a:latin typeface="Arial" panose="020B0604020202020204" pitchFamily="34" charset="0"/>
              </a:rPr>
              <a:t> </a:t>
            </a:r>
            <a:r>
              <a:rPr lang="en-US" altLang="ko-KR" sz="2000" dirty="0">
                <a:solidFill>
                  <a:srgbClr val="000099"/>
                </a:solidFill>
                <a:latin typeface="Arial" panose="020B0604020202020204" pitchFamily="34" charset="0"/>
              </a:rPr>
              <a:t>Transfer Components</a:t>
            </a:r>
          </a:p>
          <a:p>
            <a:pPr marL="857250" lvl="1" indent="-285750" latinLnBrk="0">
              <a:lnSpc>
                <a:spcPct val="100000"/>
              </a:lnSpc>
              <a:buClr>
                <a:srgbClr val="996633"/>
              </a:buClr>
              <a:buFont typeface="Wingdings" panose="05000000000000000000" pitchFamily="2" charset="2"/>
              <a:buChar char="ü"/>
            </a:pPr>
            <a:r>
              <a:rPr lang="en-US" altLang="ko-KR" sz="1800" dirty="0">
                <a:latin typeface="Arial" panose="020B0604020202020204" pitchFamily="34" charset="0"/>
              </a:rPr>
              <a:t> Bus</a:t>
            </a:r>
          </a:p>
          <a:p>
            <a:pPr latinLnBrk="0">
              <a:lnSpc>
                <a:spcPct val="100000"/>
              </a:lnSpc>
            </a:pPr>
            <a:endParaRPr lang="en-US" altLang="ko-KR" sz="1800" dirty="0">
              <a:latin typeface="Arial" panose="020B0604020202020204" pitchFamily="34" charset="0"/>
            </a:endParaRPr>
          </a:p>
          <a:p>
            <a:pPr latinLnBrk="0">
              <a:lnSpc>
                <a:spcPct val="100000"/>
              </a:lnSpc>
              <a:buFontTx/>
              <a:buChar char="•"/>
            </a:pPr>
            <a:r>
              <a:rPr lang="en-US" altLang="ko-KR" sz="2000" dirty="0">
                <a:solidFill>
                  <a:srgbClr val="990000"/>
                </a:solidFill>
                <a:latin typeface="Arial" panose="020B0604020202020204" pitchFamily="34" charset="0"/>
              </a:rPr>
              <a:t> Control Components</a:t>
            </a:r>
          </a:p>
          <a:p>
            <a:pPr marL="857250" lvl="1" indent="-285750" latinLnBrk="0">
              <a:lnSpc>
                <a:spcPct val="100000"/>
              </a:lnSpc>
              <a:buClr>
                <a:srgbClr val="0033CC"/>
              </a:buClr>
              <a:buFont typeface="Wingdings" panose="05000000000000000000" pitchFamily="2" charset="2"/>
              <a:buChar char="ü"/>
            </a:pPr>
            <a:r>
              <a:rPr lang="en-US" altLang="ko-KR" sz="1800" dirty="0">
                <a:latin typeface="Arial" panose="020B0604020202020204" pitchFamily="34" charset="0"/>
              </a:rPr>
              <a:t>Control Unit</a:t>
            </a:r>
          </a:p>
        </p:txBody>
      </p:sp>
      <p:grpSp>
        <p:nvGrpSpPr>
          <p:cNvPr id="5154" name="Group 34">
            <a:extLst>
              <a:ext uri="{FF2B5EF4-FFF2-40B4-BE49-F238E27FC236}">
                <a16:creationId xmlns:a16="http://schemas.microsoft.com/office/drawing/2014/main" xmlns="" id="{EF970B81-7DCD-4469-9ECA-4233241F61C7}"/>
              </a:ext>
            </a:extLst>
          </p:cNvPr>
          <p:cNvGrpSpPr>
            <a:grpSpLocks/>
          </p:cNvGrpSpPr>
          <p:nvPr/>
        </p:nvGrpSpPr>
        <p:grpSpPr bwMode="auto">
          <a:xfrm>
            <a:off x="5243381" y="3729252"/>
            <a:ext cx="3913188" cy="2778125"/>
            <a:chOff x="2940" y="2271"/>
            <a:chExt cx="2465" cy="1750"/>
          </a:xfrm>
        </p:grpSpPr>
        <p:sp>
          <p:nvSpPr>
            <p:cNvPr id="5125" name="Rectangle 5">
              <a:extLst>
                <a:ext uri="{FF2B5EF4-FFF2-40B4-BE49-F238E27FC236}">
                  <a16:creationId xmlns:a16="http://schemas.microsoft.com/office/drawing/2014/main" xmlns="" id="{F2222C44-3B03-4418-A70E-144D7D25BBE0}"/>
                </a:ext>
              </a:extLst>
            </p:cNvPr>
            <p:cNvSpPr>
              <a:spLocks noChangeArrowheads="1"/>
            </p:cNvSpPr>
            <p:nvPr/>
          </p:nvSpPr>
          <p:spPr bwMode="auto">
            <a:xfrm>
              <a:off x="3567" y="2573"/>
              <a:ext cx="658" cy="619"/>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6" name="Line 6">
              <a:extLst>
                <a:ext uri="{FF2B5EF4-FFF2-40B4-BE49-F238E27FC236}">
                  <a16:creationId xmlns:a16="http://schemas.microsoft.com/office/drawing/2014/main" xmlns="" id="{3DAB0EAD-DA69-48FB-8CDD-C3A8D05D8EFC}"/>
                </a:ext>
              </a:extLst>
            </p:cNvPr>
            <p:cNvSpPr>
              <a:spLocks noChangeShapeType="1"/>
            </p:cNvSpPr>
            <p:nvPr/>
          </p:nvSpPr>
          <p:spPr bwMode="auto">
            <a:xfrm>
              <a:off x="4630" y="2667"/>
              <a:ext cx="319"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7" name="Line 7">
              <a:extLst>
                <a:ext uri="{FF2B5EF4-FFF2-40B4-BE49-F238E27FC236}">
                  <a16:creationId xmlns:a16="http://schemas.microsoft.com/office/drawing/2014/main" xmlns="" id="{98830EDC-2211-4486-9922-19AF302A177B}"/>
                </a:ext>
              </a:extLst>
            </p:cNvPr>
            <p:cNvSpPr>
              <a:spLocks noChangeShapeType="1"/>
            </p:cNvSpPr>
            <p:nvPr/>
          </p:nvSpPr>
          <p:spPr bwMode="auto">
            <a:xfrm>
              <a:off x="4941" y="2663"/>
              <a:ext cx="63" cy="11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8" name="Line 8">
              <a:extLst>
                <a:ext uri="{FF2B5EF4-FFF2-40B4-BE49-F238E27FC236}">
                  <a16:creationId xmlns:a16="http://schemas.microsoft.com/office/drawing/2014/main" xmlns="" id="{31BFE3D7-073F-4C74-952C-E78CE8E61B93}"/>
                </a:ext>
              </a:extLst>
            </p:cNvPr>
            <p:cNvSpPr>
              <a:spLocks noChangeShapeType="1"/>
            </p:cNvSpPr>
            <p:nvPr/>
          </p:nvSpPr>
          <p:spPr bwMode="auto">
            <a:xfrm flipV="1">
              <a:off x="5011" y="2651"/>
              <a:ext cx="47" cy="123"/>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9" name="Line 9">
              <a:extLst>
                <a:ext uri="{FF2B5EF4-FFF2-40B4-BE49-F238E27FC236}">
                  <a16:creationId xmlns:a16="http://schemas.microsoft.com/office/drawing/2014/main" xmlns="" id="{680DAD42-07F6-4979-991B-50CE04081445}"/>
                </a:ext>
              </a:extLst>
            </p:cNvPr>
            <p:cNvSpPr>
              <a:spLocks noChangeShapeType="1"/>
            </p:cNvSpPr>
            <p:nvPr/>
          </p:nvSpPr>
          <p:spPr bwMode="auto">
            <a:xfrm>
              <a:off x="5062" y="2658"/>
              <a:ext cx="343"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0" name="Line 10">
              <a:extLst>
                <a:ext uri="{FF2B5EF4-FFF2-40B4-BE49-F238E27FC236}">
                  <a16:creationId xmlns:a16="http://schemas.microsoft.com/office/drawing/2014/main" xmlns="" id="{7F0E28EB-1FCD-47CD-9FFD-E83129931E81}"/>
                </a:ext>
              </a:extLst>
            </p:cNvPr>
            <p:cNvSpPr>
              <a:spLocks noChangeShapeType="1"/>
            </p:cNvSpPr>
            <p:nvPr/>
          </p:nvSpPr>
          <p:spPr bwMode="auto">
            <a:xfrm flipH="1">
              <a:off x="5193" y="2667"/>
              <a:ext cx="198" cy="48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1" name="Line 11">
              <a:extLst>
                <a:ext uri="{FF2B5EF4-FFF2-40B4-BE49-F238E27FC236}">
                  <a16:creationId xmlns:a16="http://schemas.microsoft.com/office/drawing/2014/main" xmlns="" id="{F27B02E8-53B7-4D03-BA35-1F0D097D01FA}"/>
                </a:ext>
              </a:extLst>
            </p:cNvPr>
            <p:cNvSpPr>
              <a:spLocks noChangeShapeType="1"/>
            </p:cNvSpPr>
            <p:nvPr/>
          </p:nvSpPr>
          <p:spPr bwMode="auto">
            <a:xfrm flipH="1">
              <a:off x="4805" y="3161"/>
              <a:ext cx="403"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2" name="Line 12">
              <a:extLst>
                <a:ext uri="{FF2B5EF4-FFF2-40B4-BE49-F238E27FC236}">
                  <a16:creationId xmlns:a16="http://schemas.microsoft.com/office/drawing/2014/main" xmlns="" id="{F878E6D6-0407-4F18-BA1C-9C491E778E0C}"/>
                </a:ext>
              </a:extLst>
            </p:cNvPr>
            <p:cNvSpPr>
              <a:spLocks noChangeShapeType="1"/>
            </p:cNvSpPr>
            <p:nvPr/>
          </p:nvSpPr>
          <p:spPr bwMode="auto">
            <a:xfrm flipH="1" flipV="1">
              <a:off x="4614" y="2658"/>
              <a:ext cx="206" cy="51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5" name="Line 15">
              <a:extLst>
                <a:ext uri="{FF2B5EF4-FFF2-40B4-BE49-F238E27FC236}">
                  <a16:creationId xmlns:a16="http://schemas.microsoft.com/office/drawing/2014/main" xmlns="" id="{84E3F617-D12A-405A-A8D6-9527D0756398}"/>
                </a:ext>
              </a:extLst>
            </p:cNvPr>
            <p:cNvSpPr>
              <a:spLocks noChangeShapeType="1"/>
            </p:cNvSpPr>
            <p:nvPr/>
          </p:nvSpPr>
          <p:spPr bwMode="auto">
            <a:xfrm>
              <a:off x="5213" y="2295"/>
              <a:ext cx="0" cy="356"/>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7" name="Line 17">
              <a:extLst>
                <a:ext uri="{FF2B5EF4-FFF2-40B4-BE49-F238E27FC236}">
                  <a16:creationId xmlns:a16="http://schemas.microsoft.com/office/drawing/2014/main" xmlns="" id="{7EA6D528-60B5-4E61-89AC-F0FC3E988359}"/>
                </a:ext>
              </a:extLst>
            </p:cNvPr>
            <p:cNvSpPr>
              <a:spLocks noChangeShapeType="1"/>
            </p:cNvSpPr>
            <p:nvPr/>
          </p:nvSpPr>
          <p:spPr bwMode="auto">
            <a:xfrm>
              <a:off x="4788" y="2380"/>
              <a:ext cx="0" cy="278"/>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8" name="Line 18">
              <a:extLst>
                <a:ext uri="{FF2B5EF4-FFF2-40B4-BE49-F238E27FC236}">
                  <a16:creationId xmlns:a16="http://schemas.microsoft.com/office/drawing/2014/main" xmlns="" id="{DC6BE0D1-73FB-4800-9964-D82C325B5BCC}"/>
                </a:ext>
              </a:extLst>
            </p:cNvPr>
            <p:cNvSpPr>
              <a:spLocks noChangeShapeType="1"/>
            </p:cNvSpPr>
            <p:nvPr/>
          </p:nvSpPr>
          <p:spPr bwMode="auto">
            <a:xfrm>
              <a:off x="2949" y="3448"/>
              <a:ext cx="2403"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9" name="Line 19">
              <a:extLst>
                <a:ext uri="{FF2B5EF4-FFF2-40B4-BE49-F238E27FC236}">
                  <a16:creationId xmlns:a16="http://schemas.microsoft.com/office/drawing/2014/main" xmlns="" id="{40A5C2A6-46EB-40D6-8687-CB1702ECB6DB}"/>
                </a:ext>
              </a:extLst>
            </p:cNvPr>
            <p:cNvSpPr>
              <a:spLocks noChangeShapeType="1"/>
            </p:cNvSpPr>
            <p:nvPr/>
          </p:nvSpPr>
          <p:spPr bwMode="auto">
            <a:xfrm>
              <a:off x="5002" y="3161"/>
              <a:ext cx="0" cy="28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0" name="Line 20">
              <a:extLst>
                <a:ext uri="{FF2B5EF4-FFF2-40B4-BE49-F238E27FC236}">
                  <a16:creationId xmlns:a16="http://schemas.microsoft.com/office/drawing/2014/main" xmlns="" id="{834134FA-9EA5-4597-87A1-E1CEFCA0A611}"/>
                </a:ext>
              </a:extLst>
            </p:cNvPr>
            <p:cNvSpPr>
              <a:spLocks noChangeShapeType="1"/>
            </p:cNvSpPr>
            <p:nvPr/>
          </p:nvSpPr>
          <p:spPr bwMode="auto">
            <a:xfrm flipV="1">
              <a:off x="3868" y="3192"/>
              <a:ext cx="0" cy="256"/>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2" name="Line 22">
              <a:extLst>
                <a:ext uri="{FF2B5EF4-FFF2-40B4-BE49-F238E27FC236}">
                  <a16:creationId xmlns:a16="http://schemas.microsoft.com/office/drawing/2014/main" xmlns="" id="{1CE1C33B-4D77-4F8E-8F43-BD1A1F1FDD09}"/>
                </a:ext>
              </a:extLst>
            </p:cNvPr>
            <p:cNvSpPr>
              <a:spLocks noChangeShapeType="1"/>
            </p:cNvSpPr>
            <p:nvPr/>
          </p:nvSpPr>
          <p:spPr bwMode="auto">
            <a:xfrm flipV="1">
              <a:off x="4066" y="2271"/>
              <a:ext cx="0" cy="302"/>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3" name="Rectangle 23">
              <a:extLst>
                <a:ext uri="{FF2B5EF4-FFF2-40B4-BE49-F238E27FC236}">
                  <a16:creationId xmlns:a16="http://schemas.microsoft.com/office/drawing/2014/main" xmlns="" id="{59B2FB34-395D-4546-9FA3-4D7AB0362D05}"/>
                </a:ext>
              </a:extLst>
            </p:cNvPr>
            <p:cNvSpPr>
              <a:spLocks noChangeArrowheads="1"/>
            </p:cNvSpPr>
            <p:nvPr/>
          </p:nvSpPr>
          <p:spPr bwMode="auto">
            <a:xfrm>
              <a:off x="4058" y="3625"/>
              <a:ext cx="1095" cy="396"/>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4" name="Rectangle 24">
              <a:extLst>
                <a:ext uri="{FF2B5EF4-FFF2-40B4-BE49-F238E27FC236}">
                  <a16:creationId xmlns:a16="http://schemas.microsoft.com/office/drawing/2014/main" xmlns="" id="{071066B2-8FAB-4421-B4F5-C89CCB0A591C}"/>
                </a:ext>
              </a:extLst>
            </p:cNvPr>
            <p:cNvSpPr>
              <a:spLocks noChangeArrowheads="1"/>
            </p:cNvSpPr>
            <p:nvPr/>
          </p:nvSpPr>
          <p:spPr bwMode="auto">
            <a:xfrm>
              <a:off x="3608" y="2745"/>
              <a:ext cx="566" cy="32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algn="ctr" latinLnBrk="0"/>
              <a:r>
                <a:rPr lang="en-US" altLang="ko-KR" sz="1400" b="1" dirty="0">
                  <a:solidFill>
                    <a:srgbClr val="002060"/>
                  </a:solidFill>
                  <a:latin typeface="Arial" panose="020B0604020202020204" pitchFamily="34" charset="0"/>
                </a:rPr>
                <a:t>Register</a:t>
              </a:r>
            </a:p>
            <a:p>
              <a:pPr algn="ctr" latinLnBrk="0"/>
              <a:r>
                <a:rPr lang="en-US" altLang="ko-KR" sz="1400" b="1" dirty="0">
                  <a:solidFill>
                    <a:srgbClr val="002060"/>
                  </a:solidFill>
                  <a:latin typeface="Arial" panose="020B0604020202020204" pitchFamily="34" charset="0"/>
                </a:rPr>
                <a:t>File</a:t>
              </a:r>
            </a:p>
          </p:txBody>
        </p:sp>
        <p:sp>
          <p:nvSpPr>
            <p:cNvPr id="5145" name="Rectangle 25">
              <a:extLst>
                <a:ext uri="{FF2B5EF4-FFF2-40B4-BE49-F238E27FC236}">
                  <a16:creationId xmlns:a16="http://schemas.microsoft.com/office/drawing/2014/main" xmlns="" id="{2448A789-388B-48B1-8861-5DFF5991D799}"/>
                </a:ext>
              </a:extLst>
            </p:cNvPr>
            <p:cNvSpPr>
              <a:spLocks noChangeArrowheads="1"/>
            </p:cNvSpPr>
            <p:nvPr/>
          </p:nvSpPr>
          <p:spPr bwMode="auto">
            <a:xfrm>
              <a:off x="4830" y="2830"/>
              <a:ext cx="347" cy="19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algn="ctr" latinLnBrk="0"/>
              <a:r>
                <a:rPr lang="en-US" altLang="ko-KR" sz="1400" b="1" dirty="0">
                  <a:solidFill>
                    <a:srgbClr val="990000"/>
                  </a:solidFill>
                  <a:latin typeface="Arial" panose="020B0604020202020204" pitchFamily="34" charset="0"/>
                </a:rPr>
                <a:t>ALU</a:t>
              </a:r>
            </a:p>
          </p:txBody>
        </p:sp>
        <p:sp>
          <p:nvSpPr>
            <p:cNvPr id="5146" name="Rectangle 26">
              <a:extLst>
                <a:ext uri="{FF2B5EF4-FFF2-40B4-BE49-F238E27FC236}">
                  <a16:creationId xmlns:a16="http://schemas.microsoft.com/office/drawing/2014/main" xmlns="" id="{3F631E71-6AF6-4F35-9981-35192F2F2F89}"/>
                </a:ext>
              </a:extLst>
            </p:cNvPr>
            <p:cNvSpPr>
              <a:spLocks noChangeArrowheads="1"/>
            </p:cNvSpPr>
            <p:nvPr/>
          </p:nvSpPr>
          <p:spPr bwMode="auto">
            <a:xfrm>
              <a:off x="4222" y="3751"/>
              <a:ext cx="766" cy="19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lgn="l" defTabSz="762000" latinLnBrk="1">
                <a:defRPr kumimoji="1" sz="2400">
                  <a:solidFill>
                    <a:schemeClr val="tx1"/>
                  </a:solidFill>
                  <a:latin typeface="Times New Roman" panose="02020603050405020304" pitchFamily="18" charset="0"/>
                  <a:ea typeface="굴림" panose="020B0600000101010101" pitchFamily="34" charset="-127"/>
                </a:defRPr>
              </a:lvl1pPr>
              <a:lvl2pPr marL="571500" algn="l" defTabSz="762000" latinLnBrk="1">
                <a:defRPr kumimoji="1" sz="2400">
                  <a:solidFill>
                    <a:schemeClr val="tx1"/>
                  </a:solidFill>
                  <a:latin typeface="Times New Roman" panose="02020603050405020304" pitchFamily="18" charset="0"/>
                  <a:ea typeface="굴림" panose="020B0600000101010101" pitchFamily="34" charset="-127"/>
                </a:defRPr>
              </a:lvl2pPr>
              <a:lvl3pPr marL="1143000" algn="l" defTabSz="762000" latinLnBrk="1">
                <a:defRPr kumimoji="1" sz="2400">
                  <a:solidFill>
                    <a:schemeClr val="tx1"/>
                  </a:solidFill>
                  <a:latin typeface="Times New Roman" panose="02020603050405020304" pitchFamily="18" charset="0"/>
                  <a:ea typeface="굴림" panose="020B0600000101010101" pitchFamily="34" charset="-127"/>
                </a:defRPr>
              </a:lvl3pPr>
              <a:lvl4pPr marL="1714500" algn="l" defTabSz="762000" latinLnBrk="1">
                <a:defRPr kumimoji="1" sz="2400">
                  <a:solidFill>
                    <a:schemeClr val="tx1"/>
                  </a:solidFill>
                  <a:latin typeface="Times New Roman" panose="02020603050405020304" pitchFamily="18" charset="0"/>
                  <a:ea typeface="굴림" panose="020B0600000101010101" pitchFamily="34" charset="-127"/>
                </a:defRPr>
              </a:lvl4pPr>
              <a:lvl5pPr marL="2286000" algn="l" defTabSz="762000" latinLnBrk="1">
                <a:defRPr kumimoji="1" sz="2400">
                  <a:solidFill>
                    <a:schemeClr val="tx1"/>
                  </a:solidFill>
                  <a:latin typeface="Times New Roman" panose="02020603050405020304" pitchFamily="18" charset="0"/>
                  <a:ea typeface="굴림" panose="020B0600000101010101" pitchFamily="34" charset="-127"/>
                </a:defRPr>
              </a:lvl5pPr>
              <a:lvl6pPr marL="27432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32004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6576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4114800" defTabSz="762000" fontAlgn="base" latinLnBrk="1">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algn="ctr" latinLnBrk="0"/>
              <a:r>
                <a:rPr lang="en-US" altLang="ko-KR" sz="1400" b="1" dirty="0">
                  <a:solidFill>
                    <a:schemeClr val="tx2"/>
                  </a:solidFill>
                  <a:latin typeface="Arial" panose="020B0604020202020204" pitchFamily="34" charset="0"/>
                </a:rPr>
                <a:t>Control Unit</a:t>
              </a:r>
            </a:p>
          </p:txBody>
        </p:sp>
        <p:sp>
          <p:nvSpPr>
            <p:cNvPr id="5147" name="Line 27">
              <a:extLst>
                <a:ext uri="{FF2B5EF4-FFF2-40B4-BE49-F238E27FC236}">
                  <a16:creationId xmlns:a16="http://schemas.microsoft.com/office/drawing/2014/main" xmlns="" id="{5BF07991-4873-4EF6-865A-3F7D66B37478}"/>
                </a:ext>
              </a:extLst>
            </p:cNvPr>
            <p:cNvSpPr>
              <a:spLocks noChangeShapeType="1"/>
            </p:cNvSpPr>
            <p:nvPr/>
          </p:nvSpPr>
          <p:spPr bwMode="auto">
            <a:xfrm flipH="1" flipV="1">
              <a:off x="3938" y="3260"/>
              <a:ext cx="476" cy="290"/>
            </a:xfrm>
            <a:prstGeom prst="line">
              <a:avLst/>
            </a:prstGeom>
            <a:noFill/>
            <a:ln w="50800">
              <a:pattFill prst="ltUpDiag">
                <a:fgClr>
                  <a:schemeClr val="tx1"/>
                </a:fgClr>
                <a:bgClr>
                  <a:schemeClr val="bg1"/>
                </a:bgClr>
              </a:patt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8" name="Line 28">
              <a:extLst>
                <a:ext uri="{FF2B5EF4-FFF2-40B4-BE49-F238E27FC236}">
                  <a16:creationId xmlns:a16="http://schemas.microsoft.com/office/drawing/2014/main" xmlns="" id="{98DC1ADD-F55D-43CA-A48D-9A68C3D64E58}"/>
                </a:ext>
              </a:extLst>
            </p:cNvPr>
            <p:cNvSpPr>
              <a:spLocks noChangeShapeType="1"/>
            </p:cNvSpPr>
            <p:nvPr/>
          </p:nvSpPr>
          <p:spPr bwMode="auto">
            <a:xfrm flipV="1">
              <a:off x="4725" y="3007"/>
              <a:ext cx="158" cy="618"/>
            </a:xfrm>
            <a:prstGeom prst="line">
              <a:avLst/>
            </a:prstGeom>
            <a:noFill/>
            <a:ln w="50800">
              <a:pattFill prst="ltUpDiag">
                <a:fgClr>
                  <a:schemeClr val="tx1"/>
                </a:fgClr>
                <a:bgClr>
                  <a:schemeClr val="bg1"/>
                </a:bgClr>
              </a:patt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9" name="Line 29">
              <a:extLst>
                <a:ext uri="{FF2B5EF4-FFF2-40B4-BE49-F238E27FC236}">
                  <a16:creationId xmlns:a16="http://schemas.microsoft.com/office/drawing/2014/main" xmlns="" id="{31C0FC63-1731-4861-973D-9E09C63170AB}"/>
                </a:ext>
              </a:extLst>
            </p:cNvPr>
            <p:cNvSpPr>
              <a:spLocks noChangeShapeType="1"/>
            </p:cNvSpPr>
            <p:nvPr/>
          </p:nvSpPr>
          <p:spPr bwMode="auto">
            <a:xfrm flipH="1" flipV="1">
              <a:off x="3027" y="3231"/>
              <a:ext cx="1031" cy="666"/>
            </a:xfrm>
            <a:prstGeom prst="line">
              <a:avLst/>
            </a:prstGeom>
            <a:noFill/>
            <a:ln w="50800">
              <a:pattFill prst="ltUpDiag">
                <a:fgClr>
                  <a:schemeClr val="tx1"/>
                </a:fgClr>
                <a:bgClr>
                  <a:schemeClr val="bg1"/>
                </a:bgClr>
              </a:patt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0" name="Line 30">
              <a:extLst>
                <a:ext uri="{FF2B5EF4-FFF2-40B4-BE49-F238E27FC236}">
                  <a16:creationId xmlns:a16="http://schemas.microsoft.com/office/drawing/2014/main" xmlns="" id="{D2EB3FD6-97FF-4112-8C44-E43D13146890}"/>
                </a:ext>
              </a:extLst>
            </p:cNvPr>
            <p:cNvSpPr>
              <a:spLocks noChangeShapeType="1"/>
            </p:cNvSpPr>
            <p:nvPr/>
          </p:nvSpPr>
          <p:spPr bwMode="auto">
            <a:xfrm flipH="1">
              <a:off x="3043" y="2472"/>
              <a:ext cx="72" cy="783"/>
            </a:xfrm>
            <a:prstGeom prst="line">
              <a:avLst/>
            </a:prstGeom>
            <a:noFill/>
            <a:ln w="50800">
              <a:pattFill prst="ltUpDiag">
                <a:fgClr>
                  <a:schemeClr val="tx1"/>
                </a:fgClr>
                <a:bgClr>
                  <a:schemeClr val="bg1"/>
                </a:bgClr>
              </a:patt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1" name="Line 31">
              <a:extLst>
                <a:ext uri="{FF2B5EF4-FFF2-40B4-BE49-F238E27FC236}">
                  <a16:creationId xmlns:a16="http://schemas.microsoft.com/office/drawing/2014/main" xmlns="" id="{52B63513-3B0A-4794-A1E5-1F53BD9DEA94}"/>
                </a:ext>
              </a:extLst>
            </p:cNvPr>
            <p:cNvSpPr>
              <a:spLocks noChangeShapeType="1"/>
            </p:cNvSpPr>
            <p:nvPr/>
          </p:nvSpPr>
          <p:spPr bwMode="auto">
            <a:xfrm>
              <a:off x="3099" y="2481"/>
              <a:ext cx="579" cy="15"/>
            </a:xfrm>
            <a:prstGeom prst="line">
              <a:avLst/>
            </a:prstGeom>
            <a:noFill/>
            <a:ln w="50800">
              <a:pattFill prst="ltUpDiag">
                <a:fgClr>
                  <a:schemeClr val="tx1"/>
                </a:fgClr>
                <a:bgClr>
                  <a:schemeClr val="bg1"/>
                </a:bgClr>
              </a:patt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52" name="Line 32">
              <a:extLst>
                <a:ext uri="{FF2B5EF4-FFF2-40B4-BE49-F238E27FC236}">
                  <a16:creationId xmlns:a16="http://schemas.microsoft.com/office/drawing/2014/main" xmlns="" id="{482808F9-9CB7-4080-8426-1806F61491CB}"/>
                </a:ext>
              </a:extLst>
            </p:cNvPr>
            <p:cNvSpPr>
              <a:spLocks noChangeShapeType="1"/>
            </p:cNvSpPr>
            <p:nvPr/>
          </p:nvSpPr>
          <p:spPr bwMode="auto">
            <a:xfrm flipV="1">
              <a:off x="3123" y="2341"/>
              <a:ext cx="896" cy="140"/>
            </a:xfrm>
            <a:prstGeom prst="line">
              <a:avLst/>
            </a:prstGeom>
            <a:noFill/>
            <a:ln w="50800">
              <a:pattFill prst="ltUpDiag">
                <a:fgClr>
                  <a:schemeClr val="tx1"/>
                </a:fgClr>
                <a:bgClr>
                  <a:schemeClr val="bg1"/>
                </a:bgClr>
              </a:patt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41" name="Line 21">
              <a:extLst>
                <a:ext uri="{FF2B5EF4-FFF2-40B4-BE49-F238E27FC236}">
                  <a16:creationId xmlns:a16="http://schemas.microsoft.com/office/drawing/2014/main" xmlns="" id="{92C36C1C-AD7C-430C-AF6F-BEDEF3D4DEBF}"/>
                </a:ext>
              </a:extLst>
            </p:cNvPr>
            <p:cNvSpPr>
              <a:spLocks noChangeShapeType="1"/>
            </p:cNvSpPr>
            <p:nvPr/>
          </p:nvSpPr>
          <p:spPr bwMode="auto">
            <a:xfrm flipV="1">
              <a:off x="3710" y="2372"/>
              <a:ext cx="0" cy="209"/>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6" name="Line 16">
              <a:extLst>
                <a:ext uri="{FF2B5EF4-FFF2-40B4-BE49-F238E27FC236}">
                  <a16:creationId xmlns:a16="http://schemas.microsoft.com/office/drawing/2014/main" xmlns="" id="{E5C442E7-CB28-4DB3-9158-8F86EF555903}"/>
                </a:ext>
              </a:extLst>
            </p:cNvPr>
            <p:cNvSpPr>
              <a:spLocks noChangeShapeType="1"/>
            </p:cNvSpPr>
            <p:nvPr/>
          </p:nvSpPr>
          <p:spPr bwMode="auto">
            <a:xfrm>
              <a:off x="2949" y="2380"/>
              <a:ext cx="2442"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33" name="Line 13">
              <a:extLst>
                <a:ext uri="{FF2B5EF4-FFF2-40B4-BE49-F238E27FC236}">
                  <a16:creationId xmlns:a16="http://schemas.microsoft.com/office/drawing/2014/main" xmlns="" id="{E8CDA813-0186-4EEE-89CA-F9CA8F1475D6}"/>
                </a:ext>
              </a:extLst>
            </p:cNvPr>
            <p:cNvSpPr>
              <a:spLocks noChangeShapeType="1"/>
            </p:cNvSpPr>
            <p:nvPr/>
          </p:nvSpPr>
          <p:spPr bwMode="auto">
            <a:xfrm>
              <a:off x="2940" y="2279"/>
              <a:ext cx="2451"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0EF66B7C-48D5-48E4-B231-8B62737107BC}"/>
              </a:ext>
            </a:extLst>
          </p:cNvPr>
          <p:cNvSpPr/>
          <p:nvPr/>
        </p:nvSpPr>
        <p:spPr>
          <a:xfrm>
            <a:off x="74066" y="186553"/>
            <a:ext cx="11576957" cy="6063198"/>
          </a:xfrm>
          <a:prstGeom prst="rect">
            <a:avLst/>
          </a:prstGeom>
        </p:spPr>
        <p:txBody>
          <a:bodyPr wrap="square">
            <a:spAutoFit/>
          </a:bodyPr>
          <a:lstStyle/>
          <a:p>
            <a:r>
              <a:rPr lang="en-US" altLang="ko-KR" sz="3200" b="1" dirty="0"/>
              <a:t>In general, most processors are organized in one of 3 ways</a:t>
            </a:r>
          </a:p>
          <a:p>
            <a:endParaRPr lang="en-US" altLang="ko-KR" sz="3200" dirty="0"/>
          </a:p>
          <a:p>
            <a:pPr lvl="1"/>
            <a:r>
              <a:rPr lang="en-US" altLang="ko-KR" sz="2800" b="1" dirty="0">
                <a:solidFill>
                  <a:srgbClr val="FF0000"/>
                </a:solidFill>
              </a:rPr>
              <a:t>1. Single register </a:t>
            </a:r>
            <a:r>
              <a:rPr lang="en-US" altLang="ko-KR" sz="2800" b="1" dirty="0"/>
              <a:t>(</a:t>
            </a:r>
            <a:r>
              <a:rPr lang="en-US" altLang="ko-KR" sz="2800" b="1" dirty="0">
                <a:solidFill>
                  <a:srgbClr val="002060"/>
                </a:solidFill>
              </a:rPr>
              <a:t>Accumulator</a:t>
            </a:r>
            <a:r>
              <a:rPr lang="en-US" altLang="ko-KR" sz="2800" b="1" dirty="0"/>
              <a:t>) </a:t>
            </a:r>
            <a:r>
              <a:rPr lang="en-US" altLang="ko-KR" sz="2800" b="1" dirty="0">
                <a:solidFill>
                  <a:srgbClr val="FF0000"/>
                </a:solidFill>
              </a:rPr>
              <a:t>organization</a:t>
            </a:r>
          </a:p>
          <a:p>
            <a:pPr marL="1257300" lvl="2" indent="-342900">
              <a:buFont typeface="Arial" panose="020B0604020202020204" pitchFamily="34" charset="0"/>
              <a:buChar char="•"/>
            </a:pPr>
            <a:r>
              <a:rPr lang="en-US" altLang="ko-KR" sz="2400" dirty="0"/>
              <a:t>Basic Computer is a good example</a:t>
            </a:r>
          </a:p>
          <a:p>
            <a:pPr marL="1257300" lvl="2" indent="-342900">
              <a:buFont typeface="Arial" panose="020B0604020202020204" pitchFamily="34" charset="0"/>
              <a:buChar char="•"/>
            </a:pPr>
            <a:r>
              <a:rPr lang="en-US" altLang="ko-KR" sz="2400" dirty="0"/>
              <a:t>Accumulator is the only general purpose register</a:t>
            </a:r>
          </a:p>
          <a:p>
            <a:pPr lvl="2"/>
            <a:endParaRPr lang="en-US" altLang="ko-KR" sz="2400" dirty="0"/>
          </a:p>
          <a:p>
            <a:pPr lvl="1"/>
            <a:r>
              <a:rPr lang="en-US" altLang="ko-KR" sz="2800" b="1" dirty="0">
                <a:solidFill>
                  <a:schemeClr val="accent6">
                    <a:lumMod val="50000"/>
                  </a:schemeClr>
                </a:solidFill>
              </a:rPr>
              <a:t>2. General register organization</a:t>
            </a:r>
          </a:p>
          <a:p>
            <a:pPr marL="1257300" lvl="2" indent="-342900">
              <a:buFont typeface="Arial" panose="020B0604020202020204" pitchFamily="34" charset="0"/>
              <a:buChar char="•"/>
            </a:pPr>
            <a:r>
              <a:rPr lang="en-US" altLang="ko-KR" sz="2400" dirty="0"/>
              <a:t>Used by most modern computer processors</a:t>
            </a:r>
          </a:p>
          <a:p>
            <a:pPr marL="1257300" lvl="2" indent="-342900">
              <a:buFont typeface="Arial" panose="020B0604020202020204" pitchFamily="34" charset="0"/>
              <a:buChar char="•"/>
            </a:pPr>
            <a:r>
              <a:rPr lang="en-US" altLang="ko-KR" sz="2400" dirty="0"/>
              <a:t>Any of the registers can be used as the source or destination for computer operations</a:t>
            </a:r>
          </a:p>
          <a:p>
            <a:pPr lvl="2"/>
            <a:endParaRPr lang="en-US" altLang="ko-KR" sz="2400" dirty="0"/>
          </a:p>
          <a:p>
            <a:pPr lvl="1"/>
            <a:r>
              <a:rPr lang="en-US" altLang="ko-KR" sz="2800" b="1" dirty="0">
                <a:solidFill>
                  <a:srgbClr val="000099"/>
                </a:solidFill>
              </a:rPr>
              <a:t>3. Stack organization</a:t>
            </a:r>
          </a:p>
          <a:p>
            <a:pPr marL="1257300" lvl="2" indent="-342900">
              <a:buFont typeface="Arial" panose="020B0604020202020204" pitchFamily="34" charset="0"/>
              <a:buChar char="•"/>
            </a:pPr>
            <a:r>
              <a:rPr lang="en-US" altLang="ko-KR" sz="2400" dirty="0"/>
              <a:t>All operations are done using the hardware stack</a:t>
            </a:r>
          </a:p>
          <a:p>
            <a:pPr marL="1257300" lvl="2" indent="-342900">
              <a:buFont typeface="Arial" panose="020B0604020202020204" pitchFamily="34" charset="0"/>
              <a:buChar char="•"/>
            </a:pPr>
            <a:r>
              <a:rPr lang="en-US" altLang="ko-KR" sz="2400" dirty="0"/>
              <a:t>For example, an OR instruction will pop the two top elements from the stack, do a logical OR on them, and push the result on the stack</a:t>
            </a:r>
          </a:p>
        </p:txBody>
      </p:sp>
    </p:spTree>
    <p:extLst>
      <p:ext uri="{BB962C8B-B14F-4D97-AF65-F5344CB8AC3E}">
        <p14:creationId xmlns:p14="http://schemas.microsoft.com/office/powerpoint/2010/main" val="615916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1251FBB0-E068-4197-ABF3-531D1472F07A}"/>
              </a:ext>
            </a:extLst>
          </p:cNvPr>
          <p:cNvSpPr>
            <a:spLocks noGrp="1"/>
          </p:cNvSpPr>
          <p:nvPr>
            <p:ph idx="1"/>
          </p:nvPr>
        </p:nvSpPr>
        <p:spPr>
          <a:xfrm>
            <a:off x="272716" y="272716"/>
            <a:ext cx="11081084" cy="6458022"/>
          </a:xfrm>
        </p:spPr>
        <p:txBody>
          <a:bodyPr>
            <a:normAutofit/>
          </a:bodyPr>
          <a:lstStyle/>
          <a:p>
            <a:r>
              <a:rPr lang="en-US" dirty="0"/>
              <a:t>In a </a:t>
            </a:r>
            <a:r>
              <a:rPr lang="en-US" b="1" dirty="0">
                <a:solidFill>
                  <a:srgbClr val="FF0000"/>
                </a:solidFill>
              </a:rPr>
              <a:t>Single Accumulator Organization  </a:t>
            </a:r>
            <a:r>
              <a:rPr lang="en-US" dirty="0"/>
              <a:t>there are few special purpose registers </a:t>
            </a:r>
          </a:p>
          <a:p>
            <a:endParaRPr lang="en-US" dirty="0"/>
          </a:p>
          <a:p>
            <a:r>
              <a:rPr lang="en-US" dirty="0"/>
              <a:t>In any CPU the total registers can be divided into different groups</a:t>
            </a:r>
          </a:p>
          <a:p>
            <a:pPr marL="0" indent="0">
              <a:buNone/>
            </a:pPr>
            <a:r>
              <a:rPr lang="en-US" dirty="0"/>
              <a:t>	</a:t>
            </a:r>
            <a:r>
              <a:rPr lang="en-US" dirty="0" err="1"/>
              <a:t>i</a:t>
            </a:r>
            <a:r>
              <a:rPr lang="en-US" dirty="0"/>
              <a:t>) General purpose registers   ii) Special purpose registers</a:t>
            </a:r>
          </a:p>
          <a:p>
            <a:pPr marL="0" indent="0">
              <a:buNone/>
            </a:pPr>
            <a:endParaRPr lang="en-US" dirty="0"/>
          </a:p>
        </p:txBody>
      </p:sp>
      <p:sp>
        <p:nvSpPr>
          <p:cNvPr id="4" name="TextBox 3">
            <a:extLst>
              <a:ext uri="{FF2B5EF4-FFF2-40B4-BE49-F238E27FC236}">
                <a16:creationId xmlns:a16="http://schemas.microsoft.com/office/drawing/2014/main" xmlns="" id="{728B5D6E-2F02-42DB-BE9B-0E7BA602D541}"/>
              </a:ext>
            </a:extLst>
          </p:cNvPr>
          <p:cNvSpPr txBox="1"/>
          <p:nvPr/>
        </p:nvSpPr>
        <p:spPr>
          <a:xfrm>
            <a:off x="441157" y="3015914"/>
            <a:ext cx="4259179" cy="3139321"/>
          </a:xfrm>
          <a:prstGeom prst="rect">
            <a:avLst/>
          </a:prstGeom>
          <a:noFill/>
          <a:ln>
            <a:solidFill>
              <a:srgbClr val="002060"/>
            </a:solidFill>
          </a:ln>
        </p:spPr>
        <p:txBody>
          <a:bodyPr wrap="square" rtlCol="0">
            <a:spAutoFit/>
          </a:bodyPr>
          <a:lstStyle/>
          <a:p>
            <a:pPr algn="ctr"/>
            <a:r>
              <a:rPr lang="en-US" b="1" dirty="0"/>
              <a:t>Special purpose registers</a:t>
            </a:r>
          </a:p>
          <a:p>
            <a:endParaRPr lang="en-US" b="1" dirty="0"/>
          </a:p>
          <a:p>
            <a:pPr marL="514350" indent="-514350">
              <a:buFont typeface="+mj-lt"/>
              <a:buAutoNum type="arabicPeriod"/>
            </a:pPr>
            <a:r>
              <a:rPr lang="en-US" dirty="0"/>
              <a:t>PC	 – Program Counter</a:t>
            </a:r>
          </a:p>
          <a:p>
            <a:pPr marL="514350" indent="-514350">
              <a:buFont typeface="+mj-lt"/>
              <a:buAutoNum type="arabicPeriod"/>
            </a:pPr>
            <a:r>
              <a:rPr lang="en-US" dirty="0"/>
              <a:t>AR	 – Address Register</a:t>
            </a:r>
          </a:p>
          <a:p>
            <a:pPr marL="514350" indent="-514350">
              <a:buFont typeface="+mj-lt"/>
              <a:buAutoNum type="arabicPeriod"/>
            </a:pPr>
            <a:r>
              <a:rPr lang="en-US" dirty="0"/>
              <a:t>IR	 –   Instruction Register</a:t>
            </a:r>
          </a:p>
          <a:p>
            <a:pPr marL="514350" indent="-514350">
              <a:buFont typeface="+mj-lt"/>
              <a:buAutoNum type="arabicPeriod"/>
            </a:pPr>
            <a:r>
              <a:rPr lang="en-US" dirty="0"/>
              <a:t>DR	 – Data Register</a:t>
            </a:r>
          </a:p>
          <a:p>
            <a:pPr marL="514350" indent="-514350">
              <a:buFont typeface="+mj-lt"/>
              <a:buAutoNum type="arabicPeriod"/>
            </a:pPr>
            <a:r>
              <a:rPr lang="en-US" dirty="0"/>
              <a:t>AC 	– Accumulator</a:t>
            </a:r>
          </a:p>
          <a:p>
            <a:pPr marL="514350" indent="-514350">
              <a:buFont typeface="+mj-lt"/>
              <a:buAutoNum type="arabicPeriod"/>
            </a:pPr>
            <a:r>
              <a:rPr lang="en-US" dirty="0"/>
              <a:t>TR 	– Temporary Register</a:t>
            </a:r>
          </a:p>
          <a:p>
            <a:pPr marL="514350" indent="-514350">
              <a:buFont typeface="+mj-lt"/>
              <a:buAutoNum type="arabicPeriod"/>
            </a:pPr>
            <a:r>
              <a:rPr lang="en-US" dirty="0"/>
              <a:t>INRR – Input Register</a:t>
            </a:r>
          </a:p>
          <a:p>
            <a:pPr marL="514350" indent="-514350">
              <a:buFont typeface="+mj-lt"/>
              <a:buAutoNum type="arabicPeriod"/>
            </a:pPr>
            <a:r>
              <a:rPr lang="en-US" dirty="0"/>
              <a:t>OUPR – Output Register</a:t>
            </a:r>
          </a:p>
          <a:p>
            <a:endParaRPr lang="en-US" dirty="0"/>
          </a:p>
        </p:txBody>
      </p:sp>
      <p:sp>
        <p:nvSpPr>
          <p:cNvPr id="5" name="TextBox 4">
            <a:extLst>
              <a:ext uri="{FF2B5EF4-FFF2-40B4-BE49-F238E27FC236}">
                <a16:creationId xmlns:a16="http://schemas.microsoft.com/office/drawing/2014/main" xmlns="" id="{843F34C7-4FF0-4F16-9B26-75E39357CE2C}"/>
              </a:ext>
            </a:extLst>
          </p:cNvPr>
          <p:cNvSpPr txBox="1"/>
          <p:nvPr/>
        </p:nvSpPr>
        <p:spPr>
          <a:xfrm>
            <a:off x="5606716" y="2967788"/>
            <a:ext cx="3489158" cy="3416320"/>
          </a:xfrm>
          <a:prstGeom prst="rect">
            <a:avLst/>
          </a:prstGeom>
          <a:noFill/>
          <a:ln>
            <a:solidFill>
              <a:srgbClr val="002060"/>
            </a:solidFill>
          </a:ln>
        </p:spPr>
        <p:txBody>
          <a:bodyPr wrap="square" rtlCol="0">
            <a:spAutoFit/>
          </a:bodyPr>
          <a:lstStyle>
            <a:defPPr>
              <a:defRPr lang="en-US"/>
            </a:defPPr>
            <a:lvl1pPr>
              <a:defRPr b="1"/>
            </a:lvl1pPr>
          </a:lstStyle>
          <a:p>
            <a:pPr algn="ctr"/>
            <a:r>
              <a:rPr lang="en-US" dirty="0"/>
              <a:t>General Purpose Register</a:t>
            </a:r>
          </a:p>
          <a:p>
            <a:pPr algn="ctr"/>
            <a:r>
              <a:rPr lang="en-US" dirty="0"/>
              <a:t> </a:t>
            </a:r>
          </a:p>
          <a:p>
            <a:pPr algn="ctr"/>
            <a:r>
              <a:rPr lang="en-US" dirty="0"/>
              <a:t>R1</a:t>
            </a:r>
          </a:p>
          <a:p>
            <a:pPr algn="ctr"/>
            <a:r>
              <a:rPr lang="en-US" dirty="0"/>
              <a:t>.</a:t>
            </a:r>
          </a:p>
          <a:p>
            <a:pPr algn="ctr"/>
            <a:r>
              <a:rPr lang="en-US" dirty="0"/>
              <a:t>.</a:t>
            </a:r>
          </a:p>
          <a:p>
            <a:pPr algn="ctr"/>
            <a:r>
              <a:rPr lang="en-US" dirty="0"/>
              <a:t>.</a:t>
            </a:r>
          </a:p>
          <a:p>
            <a:pPr algn="ctr"/>
            <a:r>
              <a:rPr lang="en-US" dirty="0"/>
              <a:t>.</a:t>
            </a:r>
          </a:p>
          <a:p>
            <a:pPr algn="ctr"/>
            <a:r>
              <a:rPr lang="en-US" dirty="0"/>
              <a:t>.</a:t>
            </a:r>
          </a:p>
          <a:p>
            <a:pPr algn="ctr"/>
            <a:r>
              <a:rPr lang="en-US" dirty="0"/>
              <a:t>.</a:t>
            </a:r>
          </a:p>
          <a:p>
            <a:pPr algn="ctr"/>
            <a:r>
              <a:rPr lang="en-US" dirty="0"/>
              <a:t>.</a:t>
            </a:r>
          </a:p>
          <a:p>
            <a:pPr algn="ctr"/>
            <a:r>
              <a:rPr lang="en-US" dirty="0"/>
              <a:t>Rn</a:t>
            </a:r>
          </a:p>
          <a:p>
            <a:endParaRPr lang="en-US" dirty="0"/>
          </a:p>
        </p:txBody>
      </p:sp>
    </p:spTree>
    <p:extLst>
      <p:ext uri="{BB962C8B-B14F-4D97-AF65-F5344CB8AC3E}">
        <p14:creationId xmlns:p14="http://schemas.microsoft.com/office/powerpoint/2010/main" val="1074559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C2311509-9258-4C1D-BE6F-202DA6F9D224}"/>
              </a:ext>
            </a:extLst>
          </p:cNvPr>
          <p:cNvPicPr>
            <a:picLocks noChangeAspect="1"/>
          </p:cNvPicPr>
          <p:nvPr/>
        </p:nvPicPr>
        <p:blipFill>
          <a:blip r:embed="rId2"/>
          <a:stretch>
            <a:fillRect/>
          </a:stretch>
        </p:blipFill>
        <p:spPr>
          <a:xfrm>
            <a:off x="350920" y="0"/>
            <a:ext cx="5939973" cy="6858000"/>
          </a:xfrm>
          <a:prstGeom prst="rect">
            <a:avLst/>
          </a:prstGeom>
        </p:spPr>
      </p:pic>
      <p:sp>
        <p:nvSpPr>
          <p:cNvPr id="4" name="Rectangle 3">
            <a:extLst>
              <a:ext uri="{FF2B5EF4-FFF2-40B4-BE49-F238E27FC236}">
                <a16:creationId xmlns:a16="http://schemas.microsoft.com/office/drawing/2014/main" xmlns="" id="{824D5E5D-4761-4EB9-94E2-9D0BCF0E8542}"/>
              </a:ext>
            </a:extLst>
          </p:cNvPr>
          <p:cNvSpPr/>
          <p:nvPr/>
        </p:nvSpPr>
        <p:spPr>
          <a:xfrm>
            <a:off x="4119513" y="6298620"/>
            <a:ext cx="4865499" cy="461665"/>
          </a:xfrm>
          <a:prstGeom prst="rect">
            <a:avLst/>
          </a:prstGeom>
        </p:spPr>
        <p:txBody>
          <a:bodyPr wrap="none">
            <a:spAutoFit/>
          </a:bodyPr>
          <a:lstStyle/>
          <a:p>
            <a:r>
              <a:rPr lang="en-US" sz="2400" b="1" dirty="0">
                <a:solidFill>
                  <a:srgbClr val="FF0000"/>
                </a:solidFill>
                <a:latin typeface="Times New Roman" panose="02020603050405020304" pitchFamily="18" charset="0"/>
              </a:rPr>
              <a:t>Bus organization for CPU registers </a:t>
            </a:r>
            <a:endParaRPr lang="en-US" sz="2400" b="1" dirty="0">
              <a:solidFill>
                <a:srgbClr val="FF0000"/>
              </a:solidFill>
            </a:endParaRPr>
          </a:p>
        </p:txBody>
      </p:sp>
      <p:pic>
        <p:nvPicPr>
          <p:cNvPr id="6" name="Picture 5">
            <a:extLst>
              <a:ext uri="{FF2B5EF4-FFF2-40B4-BE49-F238E27FC236}">
                <a16:creationId xmlns:a16="http://schemas.microsoft.com/office/drawing/2014/main" xmlns="" id="{CCBFFBFB-D053-4692-8A96-5D8ED1D719D4}"/>
              </a:ext>
            </a:extLst>
          </p:cNvPr>
          <p:cNvPicPr>
            <a:picLocks noChangeAspect="1"/>
          </p:cNvPicPr>
          <p:nvPr/>
        </p:nvPicPr>
        <p:blipFill>
          <a:blip r:embed="rId3"/>
          <a:stretch>
            <a:fillRect/>
          </a:stretch>
        </p:blipFill>
        <p:spPr>
          <a:xfrm>
            <a:off x="6737685" y="0"/>
            <a:ext cx="4945732" cy="1090276"/>
          </a:xfrm>
          <a:prstGeom prst="rect">
            <a:avLst/>
          </a:prstGeom>
        </p:spPr>
      </p:pic>
      <p:sp>
        <p:nvSpPr>
          <p:cNvPr id="7" name="Rectangle 6">
            <a:extLst>
              <a:ext uri="{FF2B5EF4-FFF2-40B4-BE49-F238E27FC236}">
                <a16:creationId xmlns:a16="http://schemas.microsoft.com/office/drawing/2014/main" xmlns="" id="{47B9C7C8-320F-49B3-86C5-F727FD0555ED}"/>
              </a:ext>
            </a:extLst>
          </p:cNvPr>
          <p:cNvSpPr/>
          <p:nvPr/>
        </p:nvSpPr>
        <p:spPr>
          <a:xfrm>
            <a:off x="8190576" y="1206987"/>
            <a:ext cx="1928541" cy="461665"/>
          </a:xfrm>
          <a:prstGeom prst="rect">
            <a:avLst/>
          </a:prstGeom>
        </p:spPr>
        <p:txBody>
          <a:bodyPr wrap="none">
            <a:spAutoFit/>
          </a:bodyPr>
          <a:lstStyle/>
          <a:p>
            <a:r>
              <a:rPr lang="en-US" sz="2400" b="1" dirty="0">
                <a:solidFill>
                  <a:srgbClr val="000000"/>
                </a:solidFill>
              </a:rPr>
              <a:t>Control word </a:t>
            </a:r>
            <a:endParaRPr lang="en-US" sz="2400" b="1" dirty="0"/>
          </a:p>
        </p:txBody>
      </p:sp>
      <p:sp>
        <p:nvSpPr>
          <p:cNvPr id="3" name="Rectangle 2">
            <a:extLst>
              <a:ext uri="{FF2B5EF4-FFF2-40B4-BE49-F238E27FC236}">
                <a16:creationId xmlns:a16="http://schemas.microsoft.com/office/drawing/2014/main" xmlns="" id="{67954D6C-F488-4649-94FA-1A8DA91B7021}"/>
              </a:ext>
            </a:extLst>
          </p:cNvPr>
          <p:cNvSpPr/>
          <p:nvPr/>
        </p:nvSpPr>
        <p:spPr>
          <a:xfrm>
            <a:off x="6063916" y="1870593"/>
            <a:ext cx="6096000" cy="369332"/>
          </a:xfrm>
          <a:prstGeom prst="rect">
            <a:avLst/>
          </a:prstGeom>
        </p:spPr>
        <p:txBody>
          <a:bodyPr>
            <a:spAutoFit/>
          </a:bodyPr>
          <a:lstStyle/>
          <a:p>
            <a:r>
              <a:rPr lang="en-US" b="1" dirty="0">
                <a:solidFill>
                  <a:srgbClr val="3333FF"/>
                </a:solidFill>
                <a:latin typeface="Verdana" panose="020B0604030504040204" pitchFamily="34" charset="0"/>
              </a:rPr>
              <a:t>A general organization of seven CPU registers </a:t>
            </a:r>
            <a:endParaRPr lang="en-US" b="1" dirty="0">
              <a:solidFill>
                <a:srgbClr val="3333FF"/>
              </a:solidFill>
            </a:endParaRPr>
          </a:p>
        </p:txBody>
      </p:sp>
      <p:sp>
        <p:nvSpPr>
          <p:cNvPr id="5" name="Rectangle 4">
            <a:extLst>
              <a:ext uri="{FF2B5EF4-FFF2-40B4-BE49-F238E27FC236}">
                <a16:creationId xmlns:a16="http://schemas.microsoft.com/office/drawing/2014/main" xmlns="" id="{1C8C86BB-68C7-4E13-AB7F-EA4E22064EE7}"/>
              </a:ext>
            </a:extLst>
          </p:cNvPr>
          <p:cNvSpPr/>
          <p:nvPr/>
        </p:nvSpPr>
        <p:spPr>
          <a:xfrm>
            <a:off x="6336632" y="2512277"/>
            <a:ext cx="5422231" cy="646331"/>
          </a:xfrm>
          <a:prstGeom prst="rect">
            <a:avLst/>
          </a:prstGeom>
        </p:spPr>
        <p:txBody>
          <a:bodyPr wrap="square">
            <a:spAutoFit/>
          </a:bodyPr>
          <a:lstStyle/>
          <a:p>
            <a:r>
              <a:rPr lang="en-US" dirty="0">
                <a:solidFill>
                  <a:srgbClr val="000000"/>
                </a:solidFill>
                <a:latin typeface="Verdana" panose="020B0604030504040204" pitchFamily="34" charset="0"/>
              </a:rPr>
              <a:t>Consider R1 ← R2 + R3, the following are the functions implemented within the CPU </a:t>
            </a:r>
            <a:endParaRPr lang="en-US" dirty="0"/>
          </a:p>
        </p:txBody>
      </p:sp>
      <p:sp>
        <p:nvSpPr>
          <p:cNvPr id="9" name="Rectangle 8">
            <a:extLst>
              <a:ext uri="{FF2B5EF4-FFF2-40B4-BE49-F238E27FC236}">
                <a16:creationId xmlns:a16="http://schemas.microsoft.com/office/drawing/2014/main" xmlns="" id="{612FE1BF-ACF1-4DC4-8A3F-BA6C27DCA005}"/>
              </a:ext>
            </a:extLst>
          </p:cNvPr>
          <p:cNvSpPr/>
          <p:nvPr/>
        </p:nvSpPr>
        <p:spPr>
          <a:xfrm>
            <a:off x="5935579" y="3418110"/>
            <a:ext cx="6096000" cy="2585323"/>
          </a:xfrm>
          <a:prstGeom prst="rect">
            <a:avLst/>
          </a:prstGeom>
        </p:spPr>
        <p:txBody>
          <a:bodyPr>
            <a:spAutoFit/>
          </a:bodyPr>
          <a:lstStyle/>
          <a:p>
            <a:pPr marL="285750" indent="-285750" algn="just">
              <a:buFont typeface="Arial" panose="020B0604020202020204" pitchFamily="34" charset="0"/>
              <a:buChar char="•"/>
            </a:pPr>
            <a:r>
              <a:rPr lang="en-US" b="1" dirty="0">
                <a:solidFill>
                  <a:srgbClr val="000000"/>
                </a:solidFill>
                <a:latin typeface="inherit"/>
              </a:rPr>
              <a:t>MUX A Selector (SELA)</a:t>
            </a:r>
            <a:r>
              <a:rPr lang="en-US" dirty="0">
                <a:solidFill>
                  <a:srgbClr val="000000"/>
                </a:solidFill>
                <a:latin typeface="Verdana" panose="020B0604030504040204" pitchFamily="34" charset="0"/>
              </a:rPr>
              <a:t> − It can place R2 into bus A.</a:t>
            </a:r>
          </a:p>
          <a:p>
            <a:pPr algn="just"/>
            <a:endParaRPr lang="en-US" dirty="0">
              <a:solidFill>
                <a:srgbClr val="000000"/>
              </a:solidFill>
              <a:latin typeface="Verdana" panose="020B0604030504040204" pitchFamily="34" charset="0"/>
            </a:endParaRPr>
          </a:p>
          <a:p>
            <a:pPr marL="285750" indent="-285750" algn="just">
              <a:buFont typeface="Arial" panose="020B0604020202020204" pitchFamily="34" charset="0"/>
              <a:buChar char="•"/>
            </a:pPr>
            <a:r>
              <a:rPr lang="en-US" b="1" dirty="0">
                <a:solidFill>
                  <a:srgbClr val="000000"/>
                </a:solidFill>
                <a:latin typeface="inherit"/>
              </a:rPr>
              <a:t>MUX B Selector (SELB)</a:t>
            </a:r>
            <a:r>
              <a:rPr lang="en-US" dirty="0">
                <a:solidFill>
                  <a:srgbClr val="000000"/>
                </a:solidFill>
                <a:latin typeface="Verdana" panose="020B0604030504040204" pitchFamily="34" charset="0"/>
              </a:rPr>
              <a:t> − It can place R3 into bus B.</a:t>
            </a:r>
          </a:p>
          <a:p>
            <a:pPr algn="just"/>
            <a:endParaRPr lang="en-US" dirty="0">
              <a:solidFill>
                <a:srgbClr val="000000"/>
              </a:solidFill>
              <a:latin typeface="Verdana" panose="020B0604030504040204" pitchFamily="34" charset="0"/>
            </a:endParaRPr>
          </a:p>
          <a:p>
            <a:pPr marL="285750" indent="-285750" algn="just">
              <a:buFont typeface="Arial" panose="020B0604020202020204" pitchFamily="34" charset="0"/>
              <a:buChar char="•"/>
            </a:pPr>
            <a:r>
              <a:rPr lang="en-US" b="1" dirty="0">
                <a:solidFill>
                  <a:srgbClr val="000000"/>
                </a:solidFill>
                <a:latin typeface="inherit"/>
              </a:rPr>
              <a:t>ALU Operation Selector (OPR)</a:t>
            </a:r>
            <a:r>
              <a:rPr lang="en-US" dirty="0">
                <a:solidFill>
                  <a:srgbClr val="000000"/>
                </a:solidFill>
                <a:latin typeface="Verdana" panose="020B0604030504040204" pitchFamily="34" charset="0"/>
              </a:rPr>
              <a:t> − It can select the arithmetic addition (ADD).</a:t>
            </a:r>
          </a:p>
          <a:p>
            <a:pPr algn="just"/>
            <a:endParaRPr lang="en-US" dirty="0">
              <a:solidFill>
                <a:srgbClr val="000000"/>
              </a:solidFill>
              <a:latin typeface="Verdana" panose="020B0604030504040204" pitchFamily="34" charset="0"/>
            </a:endParaRPr>
          </a:p>
          <a:p>
            <a:pPr marL="285750" indent="-285750" algn="just">
              <a:buFont typeface="Arial" panose="020B0604020202020204" pitchFamily="34" charset="0"/>
              <a:buChar char="•"/>
            </a:pPr>
            <a:r>
              <a:rPr lang="en-US" b="1" dirty="0">
                <a:solidFill>
                  <a:srgbClr val="000000"/>
                </a:solidFill>
                <a:latin typeface="inherit"/>
              </a:rPr>
              <a:t>Decoder Destination Selector (SELD)</a:t>
            </a:r>
            <a:r>
              <a:rPr lang="en-US" dirty="0">
                <a:solidFill>
                  <a:srgbClr val="000000"/>
                </a:solidFill>
                <a:latin typeface="Verdana" panose="020B0604030504040204" pitchFamily="34" charset="0"/>
              </a:rPr>
              <a:t> − It can transfers the result into R1.</a:t>
            </a:r>
            <a:endParaRPr lang="en-US" b="0" i="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2261200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BD47E042-87F6-41BD-98C7-731EBB57E7C4}"/>
              </a:ext>
            </a:extLst>
          </p:cNvPr>
          <p:cNvPicPr>
            <a:picLocks noChangeAspect="1"/>
          </p:cNvPicPr>
          <p:nvPr/>
        </p:nvPicPr>
        <p:blipFill>
          <a:blip r:embed="rId2"/>
          <a:stretch>
            <a:fillRect/>
          </a:stretch>
        </p:blipFill>
        <p:spPr>
          <a:xfrm>
            <a:off x="385659" y="0"/>
            <a:ext cx="4186341" cy="3268477"/>
          </a:xfrm>
          <a:prstGeom prst="rect">
            <a:avLst/>
          </a:prstGeom>
        </p:spPr>
      </p:pic>
      <p:pic>
        <p:nvPicPr>
          <p:cNvPr id="5" name="Picture 4">
            <a:extLst>
              <a:ext uri="{FF2B5EF4-FFF2-40B4-BE49-F238E27FC236}">
                <a16:creationId xmlns:a16="http://schemas.microsoft.com/office/drawing/2014/main" xmlns="" id="{F5D8D957-CF44-4DF4-8491-C3D0EF025146}"/>
              </a:ext>
            </a:extLst>
          </p:cNvPr>
          <p:cNvPicPr>
            <a:picLocks noChangeAspect="1"/>
          </p:cNvPicPr>
          <p:nvPr/>
        </p:nvPicPr>
        <p:blipFill>
          <a:blip r:embed="rId3"/>
          <a:stretch>
            <a:fillRect/>
          </a:stretch>
        </p:blipFill>
        <p:spPr>
          <a:xfrm>
            <a:off x="7274005" y="0"/>
            <a:ext cx="3682753" cy="3192379"/>
          </a:xfrm>
          <a:prstGeom prst="rect">
            <a:avLst/>
          </a:prstGeom>
        </p:spPr>
      </p:pic>
      <p:pic>
        <p:nvPicPr>
          <p:cNvPr id="6" name="Picture 5">
            <a:extLst>
              <a:ext uri="{FF2B5EF4-FFF2-40B4-BE49-F238E27FC236}">
                <a16:creationId xmlns:a16="http://schemas.microsoft.com/office/drawing/2014/main" xmlns="" id="{4811326D-D431-4AD7-8A6B-B5E3AED40D72}"/>
              </a:ext>
            </a:extLst>
          </p:cNvPr>
          <p:cNvPicPr>
            <a:picLocks noChangeAspect="1"/>
          </p:cNvPicPr>
          <p:nvPr/>
        </p:nvPicPr>
        <p:blipFill>
          <a:blip r:embed="rId4"/>
          <a:stretch>
            <a:fillRect/>
          </a:stretch>
        </p:blipFill>
        <p:spPr>
          <a:xfrm>
            <a:off x="5337362" y="4004204"/>
            <a:ext cx="6648329" cy="2853796"/>
          </a:xfrm>
          <a:prstGeom prst="rect">
            <a:avLst/>
          </a:prstGeom>
        </p:spPr>
      </p:pic>
      <p:sp>
        <p:nvSpPr>
          <p:cNvPr id="7" name="Rectangle 6">
            <a:extLst>
              <a:ext uri="{FF2B5EF4-FFF2-40B4-BE49-F238E27FC236}">
                <a16:creationId xmlns:a16="http://schemas.microsoft.com/office/drawing/2014/main" xmlns="" id="{C8DB277C-3CC8-45EC-BA1E-952EDC3D21D1}"/>
              </a:ext>
            </a:extLst>
          </p:cNvPr>
          <p:cNvSpPr/>
          <p:nvPr/>
        </p:nvSpPr>
        <p:spPr>
          <a:xfrm>
            <a:off x="545432" y="3308502"/>
            <a:ext cx="3743332" cy="369332"/>
          </a:xfrm>
          <a:prstGeom prst="rect">
            <a:avLst/>
          </a:prstGeom>
        </p:spPr>
        <p:txBody>
          <a:bodyPr wrap="none">
            <a:spAutoFit/>
          </a:bodyPr>
          <a:lstStyle/>
          <a:p>
            <a:r>
              <a:rPr lang="en-US" dirty="0">
                <a:solidFill>
                  <a:srgbClr val="000000"/>
                </a:solidFill>
                <a:latin typeface="Times New Roman" panose="02020603050405020304" pitchFamily="18" charset="0"/>
              </a:rPr>
              <a:t>Encoding of Register Selection Fields </a:t>
            </a:r>
            <a:endParaRPr lang="en-US" dirty="0"/>
          </a:p>
        </p:txBody>
      </p:sp>
      <p:sp>
        <p:nvSpPr>
          <p:cNvPr id="8" name="Rectangle 7">
            <a:extLst>
              <a:ext uri="{FF2B5EF4-FFF2-40B4-BE49-F238E27FC236}">
                <a16:creationId xmlns:a16="http://schemas.microsoft.com/office/drawing/2014/main" xmlns="" id="{5B9B1B49-565A-47AD-ABBB-4E28F3A0B32A}"/>
              </a:ext>
            </a:extLst>
          </p:cNvPr>
          <p:cNvSpPr/>
          <p:nvPr/>
        </p:nvSpPr>
        <p:spPr>
          <a:xfrm>
            <a:off x="7782129" y="3212250"/>
            <a:ext cx="2916248" cy="369332"/>
          </a:xfrm>
          <a:prstGeom prst="rect">
            <a:avLst/>
          </a:prstGeom>
        </p:spPr>
        <p:txBody>
          <a:bodyPr wrap="none">
            <a:spAutoFit/>
          </a:bodyPr>
          <a:lstStyle/>
          <a:p>
            <a:r>
              <a:rPr lang="en-US" dirty="0">
                <a:solidFill>
                  <a:srgbClr val="000000"/>
                </a:solidFill>
                <a:latin typeface="Times New Roman" panose="02020603050405020304" pitchFamily="18" charset="0"/>
              </a:rPr>
              <a:t>Encoding of ALU operations </a:t>
            </a:r>
            <a:endParaRPr lang="en-US" dirty="0"/>
          </a:p>
        </p:txBody>
      </p:sp>
      <p:pic>
        <p:nvPicPr>
          <p:cNvPr id="9" name="Picture 8">
            <a:extLst>
              <a:ext uri="{FF2B5EF4-FFF2-40B4-BE49-F238E27FC236}">
                <a16:creationId xmlns:a16="http://schemas.microsoft.com/office/drawing/2014/main" xmlns="" id="{00E4C944-E23E-4B75-AD0B-1DC0754F5245}"/>
              </a:ext>
            </a:extLst>
          </p:cNvPr>
          <p:cNvPicPr>
            <a:picLocks noChangeAspect="1"/>
          </p:cNvPicPr>
          <p:nvPr/>
        </p:nvPicPr>
        <p:blipFill>
          <a:blip r:embed="rId5"/>
          <a:stretch>
            <a:fillRect/>
          </a:stretch>
        </p:blipFill>
        <p:spPr>
          <a:xfrm>
            <a:off x="0" y="4973052"/>
            <a:ext cx="4945732" cy="1090276"/>
          </a:xfrm>
          <a:prstGeom prst="rect">
            <a:avLst/>
          </a:prstGeom>
        </p:spPr>
      </p:pic>
      <p:sp>
        <p:nvSpPr>
          <p:cNvPr id="10" name="Rectangle 9">
            <a:extLst>
              <a:ext uri="{FF2B5EF4-FFF2-40B4-BE49-F238E27FC236}">
                <a16:creationId xmlns:a16="http://schemas.microsoft.com/office/drawing/2014/main" xmlns="" id="{AC5ACA7C-2B8A-412E-AC46-F6E3241495BE}"/>
              </a:ext>
            </a:extLst>
          </p:cNvPr>
          <p:cNvSpPr/>
          <p:nvPr/>
        </p:nvSpPr>
        <p:spPr>
          <a:xfrm>
            <a:off x="1452891" y="6180039"/>
            <a:ext cx="1928541" cy="461665"/>
          </a:xfrm>
          <a:prstGeom prst="rect">
            <a:avLst/>
          </a:prstGeom>
        </p:spPr>
        <p:txBody>
          <a:bodyPr wrap="none">
            <a:spAutoFit/>
          </a:bodyPr>
          <a:lstStyle/>
          <a:p>
            <a:r>
              <a:rPr lang="en-US" sz="2400" b="1" dirty="0">
                <a:solidFill>
                  <a:srgbClr val="000000"/>
                </a:solidFill>
              </a:rPr>
              <a:t>Control word </a:t>
            </a:r>
            <a:endParaRPr lang="en-US" sz="2400" b="1" dirty="0"/>
          </a:p>
        </p:txBody>
      </p:sp>
    </p:spTree>
    <p:extLst>
      <p:ext uri="{BB962C8B-B14F-4D97-AF65-F5344CB8AC3E}">
        <p14:creationId xmlns:p14="http://schemas.microsoft.com/office/powerpoint/2010/main" val="1930231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alerio template">
  <a:themeElements>
    <a:clrScheme name="Custom 347">
      <a:dk1>
        <a:srgbClr val="263248"/>
      </a:dk1>
      <a:lt1>
        <a:srgbClr val="FFFFFF"/>
      </a:lt1>
      <a:dk2>
        <a:srgbClr val="434343"/>
      </a:dk2>
      <a:lt2>
        <a:srgbClr val="E0E4E9"/>
      </a:lt2>
      <a:accent1>
        <a:srgbClr val="3F5378"/>
      </a:accent1>
      <a:accent2>
        <a:srgbClr val="263248"/>
      </a:accent2>
      <a:accent3>
        <a:srgbClr val="92A8C8"/>
      </a:accent3>
      <a:accent4>
        <a:srgbClr val="C7D3E6"/>
      </a:accent4>
      <a:accent5>
        <a:srgbClr val="FF9800"/>
      </a:accent5>
      <a:accent6>
        <a:srgbClr val="D26F00"/>
      </a:accent6>
      <a:hlink>
        <a:srgbClr val="3F537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1810</TotalTime>
  <Words>2132</Words>
  <Application>Microsoft Office PowerPoint</Application>
  <PresentationFormat>Widescreen</PresentationFormat>
  <Paragraphs>426</Paragraphs>
  <Slides>38</Slides>
  <Notes>4</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38</vt:i4>
      </vt:variant>
    </vt:vector>
  </HeadingPairs>
  <TitlesOfParts>
    <vt:vector size="56" baseType="lpstr">
      <vt:lpstr>맑은 고딕</vt:lpstr>
      <vt:lpstr>Aharoni</vt:lpstr>
      <vt:lpstr>Arial</vt:lpstr>
      <vt:lpstr>Arvo</vt:lpstr>
      <vt:lpstr>Calibri</vt:lpstr>
      <vt:lpstr>Calibri Light</vt:lpstr>
      <vt:lpstr>Courier New</vt:lpstr>
      <vt:lpstr>Garamond</vt:lpstr>
      <vt:lpstr>굴림</vt:lpstr>
      <vt:lpstr>inherit</vt:lpstr>
      <vt:lpstr>Roboto Condensed</vt:lpstr>
      <vt:lpstr>Roboto Condensed Light</vt:lpstr>
      <vt:lpstr>Symbol</vt:lpstr>
      <vt:lpstr>Times New Roman</vt:lpstr>
      <vt:lpstr>Verdana</vt:lpstr>
      <vt:lpstr>Wingdings</vt:lpstr>
      <vt:lpstr>Office Theme</vt:lpstr>
      <vt:lpstr>Salerio template</vt:lpstr>
      <vt:lpstr>COMPUTER ORGANIZATION  &amp;  ARCHITECTURE</vt:lpstr>
      <vt:lpstr>PowerPoint Presentation</vt:lpstr>
      <vt:lpstr>Central Processing Unit</vt:lpstr>
      <vt:lpstr>Central Processing Unit</vt:lpstr>
      <vt:lpstr>MAJOR  COMPONENTS  OF  CPU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REVERSE  POLISH  NOTATION</vt:lpstr>
      <vt:lpstr>PowerPoint Presentation</vt:lpstr>
      <vt:lpstr>PowerPoint Presentation</vt:lpstr>
      <vt:lpstr>INSTRUCTION  FORMAT</vt:lpstr>
      <vt:lpstr>THREE,  AND  TWO-ADDRESS INSTRUCTIONS</vt:lpstr>
      <vt:lpstr>ONE,  AND  ZERO-ADDRESS 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TRANSFER  INSTRUCTIONS</vt:lpstr>
      <vt:lpstr>DATA  MANIPULATION  INSTRUCTIONS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Phanindra Thota</dc:creator>
  <cp:lastModifiedBy>sreedhar</cp:lastModifiedBy>
  <cp:revision>108</cp:revision>
  <dcterms:created xsi:type="dcterms:W3CDTF">2022-12-01T23:28:25Z</dcterms:created>
  <dcterms:modified xsi:type="dcterms:W3CDTF">2024-05-02T04:28:14Z</dcterms:modified>
</cp:coreProperties>
</file>

<file path=docProps/thumbnail.jpeg>
</file>